
<file path=[Content_Types].xml><?xml version="1.0" encoding="utf-8"?>
<Types xmlns="http://schemas.openxmlformats.org/package/2006/content-types">
  <Default Extension="png" ContentType="image/png"/>
  <Default Extension="xlsm" ContentType="application/vnd.ms-excel.sheet.macroEnabled.12"/>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slides/slide22.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presentation.xml" ContentType="application/vnd.openxmlformats-officedocument.presentationml.presentation.main+xml"/>
  <Override PartName="/ppt/slides/slide2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Layouts/slideLayout13.xml" ContentType="application/vnd.openxmlformats-officedocument.presentationml.slideLayout+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27.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customXml/itemProps3.xml" ContentType="application/vnd.openxmlformats-officedocument.customXmlProperties+xml"/>
  <Override PartName="/customXml/itemProps2.xml" ContentType="application/vnd.openxmlformats-officedocument.customXml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73" r:id="rId5"/>
  </p:sldMasterIdLst>
  <p:notesMasterIdLst>
    <p:notesMasterId r:id="rId30"/>
  </p:notesMasterIdLst>
  <p:handoutMasterIdLst>
    <p:handoutMasterId r:id="rId31"/>
  </p:handoutMasterIdLst>
  <p:sldIdLst>
    <p:sldId id="257" r:id="rId6"/>
    <p:sldId id="259" r:id="rId7"/>
    <p:sldId id="258" r:id="rId8"/>
    <p:sldId id="260" r:id="rId9"/>
    <p:sldId id="261" r:id="rId10"/>
    <p:sldId id="286" r:id="rId11"/>
    <p:sldId id="270" r:id="rId12"/>
    <p:sldId id="262" r:id="rId13"/>
    <p:sldId id="269" r:id="rId14"/>
    <p:sldId id="265" r:id="rId15"/>
    <p:sldId id="266" r:id="rId16"/>
    <p:sldId id="287" r:id="rId17"/>
    <p:sldId id="268" r:id="rId18"/>
    <p:sldId id="267" r:id="rId19"/>
    <p:sldId id="271" r:id="rId20"/>
    <p:sldId id="272" r:id="rId21"/>
    <p:sldId id="273" r:id="rId22"/>
    <p:sldId id="288" r:id="rId23"/>
    <p:sldId id="278" r:id="rId24"/>
    <p:sldId id="284" r:id="rId25"/>
    <p:sldId id="281" r:id="rId26"/>
    <p:sldId id="282" r:id="rId27"/>
    <p:sldId id="285" r:id="rId28"/>
    <p:sldId id="256" r:id="rId29"/>
  </p:sldIdLst>
  <p:sldSz cx="9144000" cy="5715000" type="screen16x1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F3D9"/>
    <a:srgbClr val="C5E4A6"/>
    <a:srgbClr val="D9D9D6"/>
    <a:srgbClr val="A7A8AA"/>
    <a:srgbClr val="63666A"/>
    <a:srgbClr val="EFDBB2"/>
    <a:srgbClr val="F3D54E"/>
    <a:srgbClr val="F2A900"/>
    <a:srgbClr val="A07400"/>
    <a:srgbClr val="C9B1D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1" autoAdjust="0"/>
    <p:restoredTop sz="94645" autoAdjust="0"/>
  </p:normalViewPr>
  <p:slideViewPr>
    <p:cSldViewPr snapToGrid="0" snapToObjects="1">
      <p:cViewPr varScale="1">
        <p:scale>
          <a:sx n="98" d="100"/>
          <a:sy n="98" d="100"/>
        </p:scale>
        <p:origin x="955" y="72"/>
      </p:cViewPr>
      <p:guideLst>
        <p:guide orient="horz" pos="18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dirty="0">
              <a:latin typeface="Segoe UI"/>
            </a:endParaRPr>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C950A3BB-CAF4-1D4E-B3B2-E95D9B9E66DF}" type="datetimeFigureOut">
              <a:rPr lang="en-US" smtClean="0">
                <a:latin typeface="Segoe UI"/>
              </a:rPr>
              <a:t>8/26/2022</a:t>
            </a:fld>
            <a:endParaRPr lang="en-US" dirty="0">
              <a:latin typeface="Segoe UI"/>
            </a:endParaRPr>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dirty="0">
              <a:latin typeface="Segoe UI"/>
            </a:endParaRPr>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CF44BD52-4119-7642-B93F-8F4EDBD635EC}" type="slidenum">
              <a:rPr lang="en-US" smtClean="0">
                <a:latin typeface="Segoe UI"/>
              </a:rPr>
              <a:t>‹#›</a:t>
            </a:fld>
            <a:endParaRPr lang="en-US" dirty="0">
              <a:latin typeface="Segoe UI"/>
            </a:endParaRPr>
          </a:p>
        </p:txBody>
      </p:sp>
    </p:spTree>
    <p:extLst>
      <p:ext uri="{BB962C8B-B14F-4D97-AF65-F5344CB8AC3E}">
        <p14:creationId xmlns:p14="http://schemas.microsoft.com/office/powerpoint/2010/main" val="358766472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atin typeface="Segoe UI"/>
              </a:defRPr>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atin typeface="Segoe UI"/>
              </a:defRPr>
            </a:lvl1pPr>
          </a:lstStyle>
          <a:p>
            <a:fld id="{139B48F8-1A14-4941-902A-1D33547A0B6A}" type="datetimeFigureOut">
              <a:rPr lang="en-US" smtClean="0"/>
              <a:pPr/>
              <a:t>8/26/2022</a:t>
            </a:fld>
            <a:endParaRPr lang="en-US" dirty="0"/>
          </a:p>
        </p:txBody>
      </p:sp>
      <p:sp>
        <p:nvSpPr>
          <p:cNvPr id="4" name="Slide Image Placeholder 3"/>
          <p:cNvSpPr>
            <a:spLocks noGrp="1" noRot="1" noChangeAspect="1"/>
          </p:cNvSpPr>
          <p:nvPr>
            <p:ph type="sldImg" idx="2"/>
          </p:nvPr>
        </p:nvSpPr>
        <p:spPr>
          <a:xfrm>
            <a:off x="777875" y="720725"/>
            <a:ext cx="5759450" cy="3600450"/>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atin typeface="Segoe UI"/>
              </a:defRPr>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atin typeface="Segoe UI"/>
              </a:defRPr>
            </a:lvl1pPr>
          </a:lstStyle>
          <a:p>
            <a:fld id="{C74B1ACE-5EB2-B245-8DCB-331A9858E083}" type="slidenum">
              <a:rPr lang="en-US" smtClean="0"/>
              <a:pPr/>
              <a:t>‹#›</a:t>
            </a:fld>
            <a:endParaRPr lang="en-US" dirty="0"/>
          </a:p>
        </p:txBody>
      </p:sp>
    </p:spTree>
    <p:extLst>
      <p:ext uri="{BB962C8B-B14F-4D97-AF65-F5344CB8AC3E}">
        <p14:creationId xmlns:p14="http://schemas.microsoft.com/office/powerpoint/2010/main" val="417893179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Segoe UI"/>
        <a:ea typeface="+mn-ea"/>
        <a:cs typeface="+mn-cs"/>
      </a:defRPr>
    </a:lvl1pPr>
    <a:lvl2pPr marL="457200" algn="l" defTabSz="457200" rtl="0" eaLnBrk="1" latinLnBrk="0" hangingPunct="1">
      <a:defRPr sz="1200" kern="1200">
        <a:solidFill>
          <a:schemeClr val="tx1"/>
        </a:solidFill>
        <a:latin typeface="Segoe UI"/>
        <a:ea typeface="+mn-ea"/>
        <a:cs typeface="+mn-cs"/>
      </a:defRPr>
    </a:lvl2pPr>
    <a:lvl3pPr marL="914400" algn="l" defTabSz="457200" rtl="0" eaLnBrk="1" latinLnBrk="0" hangingPunct="1">
      <a:defRPr sz="1200" kern="1200">
        <a:solidFill>
          <a:schemeClr val="tx1"/>
        </a:solidFill>
        <a:latin typeface="Segoe UI"/>
        <a:ea typeface="+mn-ea"/>
        <a:cs typeface="+mn-cs"/>
      </a:defRPr>
    </a:lvl3pPr>
    <a:lvl4pPr marL="1371600" algn="l" defTabSz="457200" rtl="0" eaLnBrk="1" latinLnBrk="0" hangingPunct="1">
      <a:defRPr sz="1200" kern="1200">
        <a:solidFill>
          <a:schemeClr val="tx1"/>
        </a:solidFill>
        <a:latin typeface="Segoe UI"/>
        <a:ea typeface="+mn-ea"/>
        <a:cs typeface="+mn-cs"/>
      </a:defRPr>
    </a:lvl4pPr>
    <a:lvl5pPr marL="1828800" algn="l" defTabSz="457200" rtl="0" eaLnBrk="1" latinLnBrk="0" hangingPunct="1">
      <a:defRPr sz="1200" kern="1200">
        <a:solidFill>
          <a:schemeClr val="tx1"/>
        </a:solidFill>
        <a:latin typeface="Segoe UI"/>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9"/>
          <p:cNvSpPr/>
          <p:nvPr userDrawn="1"/>
        </p:nvSpPr>
        <p:spPr>
          <a:xfrm>
            <a:off x="-6196" y="4283558"/>
            <a:ext cx="9150195" cy="1431441"/>
          </a:xfrm>
          <a:custGeom>
            <a:avLst/>
            <a:gdLst>
              <a:gd name="connsiteX0" fmla="*/ 0 w 9144000"/>
              <a:gd name="connsiteY0" fmla="*/ 0 h 1762512"/>
              <a:gd name="connsiteX1" fmla="*/ 9144000 w 9144000"/>
              <a:gd name="connsiteY1" fmla="*/ 0 h 1762512"/>
              <a:gd name="connsiteX2" fmla="*/ 9144000 w 9144000"/>
              <a:gd name="connsiteY2" fmla="*/ 1762512 h 1762512"/>
              <a:gd name="connsiteX3" fmla="*/ 0 w 9144000"/>
              <a:gd name="connsiteY3" fmla="*/ 1762512 h 1762512"/>
              <a:gd name="connsiteX4" fmla="*/ 0 w 9144000"/>
              <a:gd name="connsiteY4" fmla="*/ 0 h 1762512"/>
              <a:gd name="connsiteX0" fmla="*/ 80537 w 9144000"/>
              <a:gd name="connsiteY0" fmla="*/ 613317 h 1762512"/>
              <a:gd name="connsiteX1" fmla="*/ 9144000 w 9144000"/>
              <a:gd name="connsiteY1" fmla="*/ 0 h 1762512"/>
              <a:gd name="connsiteX2" fmla="*/ 9144000 w 9144000"/>
              <a:gd name="connsiteY2" fmla="*/ 1762512 h 1762512"/>
              <a:gd name="connsiteX3" fmla="*/ 0 w 9144000"/>
              <a:gd name="connsiteY3" fmla="*/ 1762512 h 1762512"/>
              <a:gd name="connsiteX4" fmla="*/ 80537 w 9144000"/>
              <a:gd name="connsiteY4" fmla="*/ 613317 h 1762512"/>
              <a:gd name="connsiteX0" fmla="*/ 0 w 9150195"/>
              <a:gd name="connsiteY0" fmla="*/ 229219 h 1762512"/>
              <a:gd name="connsiteX1" fmla="*/ 9150195 w 9150195"/>
              <a:gd name="connsiteY1" fmla="*/ 0 h 1762512"/>
              <a:gd name="connsiteX2" fmla="*/ 9150195 w 9150195"/>
              <a:gd name="connsiteY2" fmla="*/ 1762512 h 1762512"/>
              <a:gd name="connsiteX3" fmla="*/ 6195 w 9150195"/>
              <a:gd name="connsiteY3" fmla="*/ 1762512 h 1762512"/>
              <a:gd name="connsiteX4" fmla="*/ 0 w 9150195"/>
              <a:gd name="connsiteY4" fmla="*/ 229219 h 1762512"/>
              <a:gd name="connsiteX0" fmla="*/ 0 w 9150195"/>
              <a:gd name="connsiteY0" fmla="*/ 229219 h 1762512"/>
              <a:gd name="connsiteX1" fmla="*/ 4161872 w 9150195"/>
              <a:gd name="connsiteY1" fmla="*/ 125335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997718 w 9150195"/>
              <a:gd name="connsiteY1" fmla="*/ 1252784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086234 w 9150195"/>
              <a:gd name="connsiteY1" fmla="*/ 475233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0195" h="1762512">
                <a:moveTo>
                  <a:pt x="0" y="229219"/>
                </a:moveTo>
                <a:lnTo>
                  <a:pt x="3086234" y="475233"/>
                </a:lnTo>
                <a:lnTo>
                  <a:pt x="9150195" y="0"/>
                </a:lnTo>
                <a:lnTo>
                  <a:pt x="9150195" y="1762512"/>
                </a:lnTo>
                <a:lnTo>
                  <a:pt x="6195" y="1762512"/>
                </a:lnTo>
                <a:lnTo>
                  <a:pt x="0" y="229219"/>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9" name="Rectangle 9"/>
          <p:cNvSpPr/>
          <p:nvPr userDrawn="1"/>
        </p:nvSpPr>
        <p:spPr>
          <a:xfrm>
            <a:off x="-815" y="0"/>
            <a:ext cx="9144000" cy="378022"/>
          </a:xfrm>
          <a:custGeom>
            <a:avLst/>
            <a:gdLst>
              <a:gd name="connsiteX0" fmla="*/ 0 w 9144000"/>
              <a:gd name="connsiteY0" fmla="*/ 0 h 242186"/>
              <a:gd name="connsiteX1" fmla="*/ 9144000 w 9144000"/>
              <a:gd name="connsiteY1" fmla="*/ 0 h 242186"/>
              <a:gd name="connsiteX2" fmla="*/ 9144000 w 9144000"/>
              <a:gd name="connsiteY2" fmla="*/ 242186 h 242186"/>
              <a:gd name="connsiteX3" fmla="*/ 0 w 9144000"/>
              <a:gd name="connsiteY3" fmla="*/ 242186 h 242186"/>
              <a:gd name="connsiteX4" fmla="*/ 0 w 9144000"/>
              <a:gd name="connsiteY4" fmla="*/ 0 h 242186"/>
              <a:gd name="connsiteX0" fmla="*/ 0 w 9144000"/>
              <a:gd name="connsiteY0" fmla="*/ 0 h 472558"/>
              <a:gd name="connsiteX1" fmla="*/ 9144000 w 9144000"/>
              <a:gd name="connsiteY1" fmla="*/ 0 h 472558"/>
              <a:gd name="connsiteX2" fmla="*/ 9144000 w 9144000"/>
              <a:gd name="connsiteY2" fmla="*/ 242186 h 472558"/>
              <a:gd name="connsiteX3" fmla="*/ 6119628 w 9144000"/>
              <a:gd name="connsiteY3" fmla="*/ 472558 h 472558"/>
              <a:gd name="connsiteX4" fmla="*/ 0 w 9144000"/>
              <a:gd name="connsiteY4" fmla="*/ 0 h 472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472558">
                <a:moveTo>
                  <a:pt x="0" y="0"/>
                </a:moveTo>
                <a:lnTo>
                  <a:pt x="9144000" y="0"/>
                </a:lnTo>
                <a:lnTo>
                  <a:pt x="9144000" y="242186"/>
                </a:lnTo>
                <a:lnTo>
                  <a:pt x="6119628" y="472558"/>
                </a:lnTo>
                <a:lnTo>
                  <a:pt x="0" y="0"/>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2" name="Title 1"/>
          <p:cNvSpPr>
            <a:spLocks noGrp="1"/>
          </p:cNvSpPr>
          <p:nvPr>
            <p:ph type="ctrTitle"/>
          </p:nvPr>
        </p:nvSpPr>
        <p:spPr>
          <a:xfrm>
            <a:off x="685800" y="1277208"/>
            <a:ext cx="7772400" cy="1225021"/>
          </a:xfrm>
        </p:spPr>
        <p:txBody>
          <a:bodyPr/>
          <a:lstStyle>
            <a:lvl1pPr algn="l">
              <a:defRPr/>
            </a:lvl1pPr>
          </a:lstStyle>
          <a:p>
            <a:r>
              <a:rPr lang="en-US"/>
              <a:t>Click to edit Master title style</a:t>
            </a:r>
            <a:endParaRPr lang="en-US" dirty="0"/>
          </a:p>
        </p:txBody>
      </p:sp>
      <p:sp>
        <p:nvSpPr>
          <p:cNvPr id="3" name="Subtitle 2"/>
          <p:cNvSpPr>
            <a:spLocks noGrp="1"/>
          </p:cNvSpPr>
          <p:nvPr>
            <p:ph type="subTitle" idx="1"/>
          </p:nvPr>
        </p:nvSpPr>
        <p:spPr>
          <a:xfrm>
            <a:off x="685800" y="2823058"/>
            <a:ext cx="7086600" cy="14605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8" name="Picture 7" title="USPTO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04527" y="4701650"/>
            <a:ext cx="1338876" cy="662731"/>
          </a:xfrm>
          <a:prstGeom prst="rect">
            <a:avLst/>
          </a:prstGeom>
        </p:spPr>
      </p:pic>
    </p:spTree>
    <p:extLst>
      <p:ext uri="{BB962C8B-B14F-4D97-AF65-F5344CB8AC3E}">
        <p14:creationId xmlns:p14="http://schemas.microsoft.com/office/powerpoint/2010/main" val="2661963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338202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 name="Freeform 8"/>
          <p:cNvSpPr/>
          <p:nvPr userDrawn="1"/>
        </p:nvSpPr>
        <p:spPr>
          <a:xfrm>
            <a:off x="404558" y="415613"/>
            <a:ext cx="911259" cy="811812"/>
          </a:xfrm>
          <a:custGeom>
            <a:avLst/>
            <a:gdLst/>
            <a:ahLst/>
            <a:cxnLst/>
            <a:rect l="l" t="t" r="r" b="b"/>
            <a:pathLst>
              <a:path w="1246682" h="1110630">
                <a:moveTo>
                  <a:pt x="1030110" y="0"/>
                </a:moveTo>
                <a:lnTo>
                  <a:pt x="1182821" y="97614"/>
                </a:lnTo>
                <a:cubicBezTo>
                  <a:pt x="1060478" y="268663"/>
                  <a:pt x="992915" y="445294"/>
                  <a:pt x="980131" y="627506"/>
                </a:cubicBezTo>
                <a:lnTo>
                  <a:pt x="1246682" y="627506"/>
                </a:lnTo>
                <a:lnTo>
                  <a:pt x="1246682" y="1110630"/>
                </a:lnTo>
                <a:lnTo>
                  <a:pt x="769112" y="1110630"/>
                </a:lnTo>
                <a:lnTo>
                  <a:pt x="769112" y="648548"/>
                </a:lnTo>
                <a:cubicBezTo>
                  <a:pt x="769112" y="470413"/>
                  <a:pt x="856111" y="254231"/>
                  <a:pt x="1030110" y="0"/>
                </a:cubicBezTo>
                <a:close/>
                <a:moveTo>
                  <a:pt x="260998" y="0"/>
                </a:moveTo>
                <a:lnTo>
                  <a:pt x="408157" y="92018"/>
                </a:lnTo>
                <a:cubicBezTo>
                  <a:pt x="282285" y="287246"/>
                  <a:pt x="216573" y="465742"/>
                  <a:pt x="211020" y="627506"/>
                </a:cubicBezTo>
                <a:lnTo>
                  <a:pt x="472018" y="627506"/>
                </a:lnTo>
                <a:lnTo>
                  <a:pt x="472018" y="1110630"/>
                </a:lnTo>
                <a:lnTo>
                  <a:pt x="0" y="1110630"/>
                </a:lnTo>
                <a:lnTo>
                  <a:pt x="0" y="648548"/>
                </a:lnTo>
                <a:cubicBezTo>
                  <a:pt x="0" y="449994"/>
                  <a:pt x="87000" y="233811"/>
                  <a:pt x="260998" y="0"/>
                </a:cubicBezTo>
                <a:close/>
              </a:path>
            </a:pathLst>
          </a:custGeom>
          <a:gradFill flip="none" rotWithShape="1">
            <a:gsLst>
              <a:gs pos="0">
                <a:srgbClr val="E6F3D9"/>
              </a:gs>
              <a:gs pos="100000">
                <a:srgbClr val="C5E4A6"/>
              </a:gs>
            </a:gsLst>
            <a:lin ang="4800000" scaled="0"/>
            <a:tileRect/>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5"/>
          <p:cNvSpPr>
            <a:spLocks noGrp="1"/>
          </p:cNvSpPr>
          <p:nvPr>
            <p:ph sz="quarter" idx="4" hasCustomPrompt="1"/>
          </p:nvPr>
        </p:nvSpPr>
        <p:spPr>
          <a:xfrm>
            <a:off x="1065009" y="4131482"/>
            <a:ext cx="7681428" cy="489163"/>
          </a:xfrm>
        </p:spPr>
        <p:txBody>
          <a:bodyPr anchor="b">
            <a:normAutofit/>
          </a:bodyPr>
          <a:lstStyle>
            <a:lvl1pPr marL="0" indent="0" algn="r">
              <a:buFont typeface="Courier New" panose="02070309020205020404" pitchFamily="49" charset="0"/>
              <a:buNone/>
              <a:defRPr sz="1600" b="1" spc="0" baseline="0">
                <a:latin typeface="+mn-lt"/>
              </a:defRPr>
            </a:lvl1pPr>
            <a:lvl2pPr marL="891540" indent="-342900">
              <a:buFont typeface="Arial" panose="020B0604020202020204" pitchFamily="34" charset="0"/>
              <a:buChar char="•"/>
              <a:defRPr sz="2400"/>
            </a:lvl2pPr>
            <a:lvl3pPr marL="1371600" indent="-274320">
              <a:buFont typeface="Wingdings" panose="05000000000000000000" pitchFamily="2" charset="2"/>
              <a:buChar char="§"/>
              <a:defRPr sz="2160"/>
            </a:lvl3pPr>
            <a:lvl4pPr>
              <a:defRPr sz="1920"/>
            </a:lvl4pPr>
            <a:lvl5pPr>
              <a:defRPr sz="1920"/>
            </a:lvl5pPr>
            <a:lvl6pPr>
              <a:defRPr sz="1920"/>
            </a:lvl6pPr>
            <a:lvl7pPr>
              <a:defRPr sz="1920"/>
            </a:lvl7pPr>
            <a:lvl8pPr>
              <a:defRPr sz="1920"/>
            </a:lvl8pPr>
            <a:lvl9pPr>
              <a:defRPr sz="1920"/>
            </a:lvl9pPr>
          </a:lstStyle>
          <a:p>
            <a:pPr lvl="0"/>
            <a:r>
              <a:rPr lang="en-US" dirty="0"/>
              <a:t>- Credit in bold</a:t>
            </a:r>
          </a:p>
        </p:txBody>
      </p:sp>
      <p:sp>
        <p:nvSpPr>
          <p:cNvPr id="8" name="Slide Number Placeholder 7"/>
          <p:cNvSpPr>
            <a:spLocks noGrp="1"/>
          </p:cNvSpPr>
          <p:nvPr>
            <p:ph type="sldNum" sz="quarter" idx="10"/>
          </p:nvPr>
        </p:nvSpPr>
        <p:spPr/>
        <p:txBody>
          <a:bodyPr/>
          <a:lstStyle/>
          <a:p>
            <a:fld id="{1D648693-0942-45E9-83AE-76FC568F9452}" type="slidenum">
              <a:rPr lang="en-US" smtClean="0"/>
              <a:pPr/>
              <a:t>‹#›</a:t>
            </a:fld>
            <a:endParaRPr lang="en-US" dirty="0"/>
          </a:p>
        </p:txBody>
      </p:sp>
      <p:sp>
        <p:nvSpPr>
          <p:cNvPr id="3" name="Text Placeholder 2"/>
          <p:cNvSpPr>
            <a:spLocks noGrp="1"/>
          </p:cNvSpPr>
          <p:nvPr>
            <p:ph type="body" sz="quarter" idx="11" hasCustomPrompt="1"/>
          </p:nvPr>
        </p:nvSpPr>
        <p:spPr>
          <a:xfrm>
            <a:off x="1065009" y="906463"/>
            <a:ext cx="7682116" cy="3140075"/>
          </a:xfrm>
        </p:spPr>
        <p:txBody>
          <a:bodyPr>
            <a:normAutofit/>
          </a:bodyPr>
          <a:lstStyle>
            <a:lvl1pPr marL="0" indent="0">
              <a:buNone/>
              <a:defRPr sz="3600">
                <a:latin typeface="Segoe UI" panose="020B0502040204020203" pitchFamily="34" charset="0"/>
                <a:cs typeface="Segoe UI" panose="020B0502040204020203" pitchFamily="34" charset="0"/>
              </a:defRPr>
            </a:lvl1pPr>
          </a:lstStyle>
          <a:p>
            <a:pPr lvl="0"/>
            <a:r>
              <a:rPr lang="en-US" dirty="0"/>
              <a:t>Quote here Twenty Words or Less. Keep it Short and Memorable. Quote here Twenty Words or Less. Keep it Short.”</a:t>
            </a:r>
          </a:p>
        </p:txBody>
      </p:sp>
    </p:spTree>
    <p:extLst>
      <p:ext uri="{BB962C8B-B14F-4D97-AF65-F5344CB8AC3E}">
        <p14:creationId xmlns:p14="http://schemas.microsoft.com/office/powerpoint/2010/main" val="3364276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wHeader">
    <p:spTree>
      <p:nvGrpSpPr>
        <p:cNvPr id="1" name=""/>
        <p:cNvGrpSpPr/>
        <p:nvPr/>
      </p:nvGrpSpPr>
      <p:grpSpPr>
        <a:xfrm>
          <a:off x="0" y="0"/>
          <a:ext cx="0" cy="0"/>
          <a:chOff x="0" y="0"/>
          <a:chExt cx="0" cy="0"/>
        </a:xfrm>
      </p:grpSpPr>
      <p:sp>
        <p:nvSpPr>
          <p:cNvPr id="7" name="Freeform 6"/>
          <p:cNvSpPr/>
          <p:nvPr userDrawn="1"/>
        </p:nvSpPr>
        <p:spPr>
          <a:xfrm>
            <a:off x="404557" y="1137979"/>
            <a:ext cx="911259" cy="811812"/>
          </a:xfrm>
          <a:custGeom>
            <a:avLst/>
            <a:gdLst/>
            <a:ahLst/>
            <a:cxnLst/>
            <a:rect l="l" t="t" r="r" b="b"/>
            <a:pathLst>
              <a:path w="1246682" h="1110630">
                <a:moveTo>
                  <a:pt x="1030110" y="0"/>
                </a:moveTo>
                <a:lnTo>
                  <a:pt x="1182821" y="97614"/>
                </a:lnTo>
                <a:cubicBezTo>
                  <a:pt x="1060478" y="268663"/>
                  <a:pt x="992915" y="445294"/>
                  <a:pt x="980131" y="627506"/>
                </a:cubicBezTo>
                <a:lnTo>
                  <a:pt x="1246682" y="627506"/>
                </a:lnTo>
                <a:lnTo>
                  <a:pt x="1246682" y="1110630"/>
                </a:lnTo>
                <a:lnTo>
                  <a:pt x="769112" y="1110630"/>
                </a:lnTo>
                <a:lnTo>
                  <a:pt x="769112" y="648548"/>
                </a:lnTo>
                <a:cubicBezTo>
                  <a:pt x="769112" y="470413"/>
                  <a:pt x="856111" y="254231"/>
                  <a:pt x="1030110" y="0"/>
                </a:cubicBezTo>
                <a:close/>
                <a:moveTo>
                  <a:pt x="260998" y="0"/>
                </a:moveTo>
                <a:lnTo>
                  <a:pt x="408157" y="92018"/>
                </a:lnTo>
                <a:cubicBezTo>
                  <a:pt x="282285" y="287246"/>
                  <a:pt x="216573" y="465742"/>
                  <a:pt x="211020" y="627506"/>
                </a:cubicBezTo>
                <a:lnTo>
                  <a:pt x="472018" y="627506"/>
                </a:lnTo>
                <a:lnTo>
                  <a:pt x="472018" y="1110630"/>
                </a:lnTo>
                <a:lnTo>
                  <a:pt x="0" y="1110630"/>
                </a:lnTo>
                <a:lnTo>
                  <a:pt x="0" y="648548"/>
                </a:lnTo>
                <a:cubicBezTo>
                  <a:pt x="0" y="449994"/>
                  <a:pt x="87000" y="233811"/>
                  <a:pt x="260998" y="0"/>
                </a:cubicBezTo>
                <a:close/>
              </a:path>
            </a:pathLst>
          </a:custGeom>
          <a:gradFill flip="none" rotWithShape="1">
            <a:gsLst>
              <a:gs pos="0">
                <a:srgbClr val="E6F3D9"/>
              </a:gs>
              <a:gs pos="100000">
                <a:srgbClr val="C5E4A6"/>
              </a:gs>
            </a:gsLst>
            <a:lin ang="4800000" scaled="0"/>
            <a:tileRect/>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5"/>
          <p:cNvSpPr>
            <a:spLocks noGrp="1"/>
          </p:cNvSpPr>
          <p:nvPr>
            <p:ph sz="quarter" idx="4" hasCustomPrompt="1"/>
          </p:nvPr>
        </p:nvSpPr>
        <p:spPr>
          <a:xfrm>
            <a:off x="1065009" y="4131482"/>
            <a:ext cx="7681428" cy="489163"/>
          </a:xfrm>
        </p:spPr>
        <p:txBody>
          <a:bodyPr anchor="b">
            <a:normAutofit/>
          </a:bodyPr>
          <a:lstStyle>
            <a:lvl1pPr marL="0" indent="0" algn="r">
              <a:buFont typeface="Courier New" panose="02070309020205020404" pitchFamily="49" charset="0"/>
              <a:buNone/>
              <a:defRPr sz="1600" b="1" spc="0" baseline="0">
                <a:latin typeface="+mn-lt"/>
              </a:defRPr>
            </a:lvl1pPr>
            <a:lvl2pPr marL="891540" indent="-342900">
              <a:buFont typeface="Arial" panose="020B0604020202020204" pitchFamily="34" charset="0"/>
              <a:buChar char="•"/>
              <a:defRPr sz="2400"/>
            </a:lvl2pPr>
            <a:lvl3pPr marL="1371600" indent="-274320">
              <a:buFont typeface="Wingdings" panose="05000000000000000000" pitchFamily="2" charset="2"/>
              <a:buChar char="§"/>
              <a:defRPr sz="2160"/>
            </a:lvl3pPr>
            <a:lvl4pPr>
              <a:defRPr sz="1920"/>
            </a:lvl4pPr>
            <a:lvl5pPr>
              <a:defRPr sz="1920"/>
            </a:lvl5pPr>
            <a:lvl6pPr>
              <a:defRPr sz="1920"/>
            </a:lvl6pPr>
            <a:lvl7pPr>
              <a:defRPr sz="1920"/>
            </a:lvl7pPr>
            <a:lvl8pPr>
              <a:defRPr sz="1920"/>
            </a:lvl8pPr>
            <a:lvl9pPr>
              <a:defRPr sz="1920"/>
            </a:lvl9pPr>
          </a:lstStyle>
          <a:p>
            <a:pPr lvl="0"/>
            <a:r>
              <a:rPr lang="en-US" dirty="0"/>
              <a:t>- Credit in bold</a:t>
            </a:r>
          </a:p>
        </p:txBody>
      </p:sp>
      <p:sp>
        <p:nvSpPr>
          <p:cNvPr id="8" name="Slide Number Placeholder 7"/>
          <p:cNvSpPr>
            <a:spLocks noGrp="1"/>
          </p:cNvSpPr>
          <p:nvPr>
            <p:ph type="sldNum" sz="quarter" idx="10"/>
          </p:nvPr>
        </p:nvSpPr>
        <p:spPr/>
        <p:txBody>
          <a:bodyPr/>
          <a:lstStyle/>
          <a:p>
            <a:fld id="{1D648693-0942-45E9-83AE-76FC568F9452}" type="slidenum">
              <a:rPr lang="en-US" smtClean="0"/>
              <a:pPr/>
              <a:t>‹#›</a:t>
            </a:fld>
            <a:endParaRPr lang="en-US" dirty="0"/>
          </a:p>
        </p:txBody>
      </p:sp>
      <p:sp>
        <p:nvSpPr>
          <p:cNvPr id="3" name="Title 2"/>
          <p:cNvSpPr>
            <a:spLocks noGrp="1"/>
          </p:cNvSpPr>
          <p:nvPr>
            <p:ph type="title"/>
          </p:nvPr>
        </p:nvSpPr>
        <p:spPr/>
        <p:txBody>
          <a:bodyPr/>
          <a:lstStyle/>
          <a:p>
            <a:r>
              <a:rPr lang="en-US"/>
              <a:t>Click to edit Master title style</a:t>
            </a:r>
          </a:p>
        </p:txBody>
      </p:sp>
      <p:sp>
        <p:nvSpPr>
          <p:cNvPr id="5" name="Text Placeholder 4"/>
          <p:cNvSpPr>
            <a:spLocks noGrp="1"/>
          </p:cNvSpPr>
          <p:nvPr>
            <p:ph type="body" sz="quarter" idx="11" hasCustomPrompt="1"/>
          </p:nvPr>
        </p:nvSpPr>
        <p:spPr>
          <a:xfrm>
            <a:off x="1065213" y="1376363"/>
            <a:ext cx="7681912" cy="2576512"/>
          </a:xfrm>
        </p:spPr>
        <p:txBody>
          <a:bodyPr/>
          <a:lstStyle>
            <a:lvl1pPr marL="0" indent="0">
              <a:buNone/>
              <a:defRPr/>
            </a:lvl1pPr>
          </a:lstStyle>
          <a:p>
            <a:pPr lvl="0"/>
            <a:r>
              <a:rPr lang="en-US" dirty="0"/>
              <a:t>Quote here Twenty Words or Less. Keep it Short and Memorable. Quote here Twenty Words or Less. Keep it Short.”</a:t>
            </a:r>
          </a:p>
        </p:txBody>
      </p:sp>
    </p:spTree>
    <p:extLst>
      <p:ext uri="{BB962C8B-B14F-4D97-AF65-F5344CB8AC3E}">
        <p14:creationId xmlns:p14="http://schemas.microsoft.com/office/powerpoint/2010/main" val="8202580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pening slide with text">
    <p:spTree>
      <p:nvGrpSpPr>
        <p:cNvPr id="1" name=""/>
        <p:cNvGrpSpPr/>
        <p:nvPr/>
      </p:nvGrpSpPr>
      <p:grpSpPr>
        <a:xfrm>
          <a:off x="0" y="0"/>
          <a:ext cx="0" cy="0"/>
          <a:chOff x="0" y="0"/>
          <a:chExt cx="0" cy="0"/>
        </a:xfrm>
      </p:grpSpPr>
      <p:sp>
        <p:nvSpPr>
          <p:cNvPr id="5" name="Rectangle 4"/>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61450" y="1391428"/>
            <a:ext cx="4021100" cy="1990444"/>
          </a:xfrm>
          <a:prstGeom prst="rect">
            <a:avLst/>
          </a:prstGeom>
        </p:spPr>
      </p:pic>
      <p:sp>
        <p:nvSpPr>
          <p:cNvPr id="6" name="Subtitle 2"/>
          <p:cNvSpPr>
            <a:spLocks noGrp="1"/>
          </p:cNvSpPr>
          <p:nvPr>
            <p:ph type="subTitle" idx="1" hasCustomPrompt="1"/>
          </p:nvPr>
        </p:nvSpPr>
        <p:spPr>
          <a:xfrm>
            <a:off x="685799" y="4348634"/>
            <a:ext cx="7885827" cy="746877"/>
          </a:xfrm>
        </p:spPr>
        <p:txBody>
          <a:bodyPr anchor="b">
            <a:normAutofit/>
          </a:bodyPr>
          <a:lstStyle>
            <a:lvl1pPr marL="0" indent="0" algn="ctr">
              <a:buNone/>
              <a:defRPr sz="2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title style</a:t>
            </a:r>
          </a:p>
        </p:txBody>
      </p:sp>
    </p:spTree>
    <p:extLst>
      <p:ext uri="{BB962C8B-B14F-4D97-AF65-F5344CB8AC3E}">
        <p14:creationId xmlns:p14="http://schemas.microsoft.com/office/powerpoint/2010/main" val="27459868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pening slide">
    <p:spTree>
      <p:nvGrpSpPr>
        <p:cNvPr id="1" name=""/>
        <p:cNvGrpSpPr/>
        <p:nvPr/>
      </p:nvGrpSpPr>
      <p:grpSpPr>
        <a:xfrm>
          <a:off x="0" y="0"/>
          <a:ext cx="0" cy="0"/>
          <a:chOff x="0" y="0"/>
          <a:chExt cx="0" cy="0"/>
        </a:xfrm>
      </p:grpSpPr>
      <p:sp>
        <p:nvSpPr>
          <p:cNvPr id="5" name="Rectangle 4"/>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61450" y="1862278"/>
            <a:ext cx="4021100" cy="1990444"/>
          </a:xfrm>
          <a:prstGeom prst="rect">
            <a:avLst/>
          </a:prstGeom>
        </p:spPr>
      </p:pic>
    </p:spTree>
    <p:extLst>
      <p:ext uri="{BB962C8B-B14F-4D97-AF65-F5344CB8AC3E}">
        <p14:creationId xmlns:p14="http://schemas.microsoft.com/office/powerpoint/2010/main" val="19289372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
        <p:nvSpPr>
          <p:cNvPr id="5" name="Rectangle 4"/>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seal"/>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31406" y="916906"/>
            <a:ext cx="3881188" cy="3881188"/>
          </a:xfrm>
          <a:prstGeom prst="rect">
            <a:avLst/>
          </a:prstGeom>
        </p:spPr>
      </p:pic>
    </p:spTree>
    <p:extLst>
      <p:ext uri="{BB962C8B-B14F-4D97-AF65-F5344CB8AC3E}">
        <p14:creationId xmlns:p14="http://schemas.microsoft.com/office/powerpoint/2010/main" val="843619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slide with contact info">
    <p:spTree>
      <p:nvGrpSpPr>
        <p:cNvPr id="1" name=""/>
        <p:cNvGrpSpPr/>
        <p:nvPr/>
      </p:nvGrpSpPr>
      <p:grpSpPr>
        <a:xfrm>
          <a:off x="0" y="0"/>
          <a:ext cx="0" cy="0"/>
          <a:chOff x="0" y="0"/>
          <a:chExt cx="0" cy="0"/>
        </a:xfrm>
      </p:grpSpPr>
      <p:sp>
        <p:nvSpPr>
          <p:cNvPr id="10" name="Rectangle 9"/>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seal"/>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24526" y="916906"/>
            <a:ext cx="3881188" cy="3881188"/>
          </a:xfrm>
          <a:prstGeom prst="rect">
            <a:avLst/>
          </a:prstGeom>
        </p:spPr>
      </p:pic>
      <p:sp>
        <p:nvSpPr>
          <p:cNvPr id="2" name="TextBox 1"/>
          <p:cNvSpPr txBox="1"/>
          <p:nvPr userDrawn="1"/>
        </p:nvSpPr>
        <p:spPr>
          <a:xfrm>
            <a:off x="5303520" y="975743"/>
            <a:ext cx="3396343" cy="769441"/>
          </a:xfrm>
          <a:prstGeom prst="rect">
            <a:avLst/>
          </a:prstGeom>
          <a:noFill/>
        </p:spPr>
        <p:txBody>
          <a:bodyPr wrap="square" rtlCol="0">
            <a:spAutoFit/>
          </a:bodyPr>
          <a:lstStyle/>
          <a:p>
            <a:r>
              <a:rPr lang="en-US" sz="4400" b="1" dirty="0">
                <a:solidFill>
                  <a:schemeClr val="bg1"/>
                </a:solidFill>
              </a:rPr>
              <a:t>Thank</a:t>
            </a:r>
            <a:r>
              <a:rPr lang="en-US" sz="4400" b="1" baseline="0" dirty="0">
                <a:solidFill>
                  <a:schemeClr val="bg1"/>
                </a:solidFill>
              </a:rPr>
              <a:t> you!</a:t>
            </a:r>
          </a:p>
        </p:txBody>
      </p:sp>
      <p:sp>
        <p:nvSpPr>
          <p:cNvPr id="13" name="Text Placeholder 12"/>
          <p:cNvSpPr>
            <a:spLocks noGrp="1"/>
          </p:cNvSpPr>
          <p:nvPr>
            <p:ph type="body" sz="quarter" idx="10" hasCustomPrompt="1"/>
          </p:nvPr>
        </p:nvSpPr>
        <p:spPr>
          <a:xfrm>
            <a:off x="5303520" y="2103447"/>
            <a:ext cx="2816225" cy="519383"/>
          </a:xfrm>
        </p:spPr>
        <p:txBody>
          <a:bodyPr>
            <a:normAutofit/>
          </a:bodyPr>
          <a:lstStyle>
            <a:lvl1pPr marL="0" indent="0">
              <a:buNone/>
              <a:defRPr sz="2800" b="1">
                <a:solidFill>
                  <a:schemeClr val="bg1"/>
                </a:solidFill>
              </a:defRPr>
            </a:lvl1pPr>
          </a:lstStyle>
          <a:p>
            <a:pPr lvl="0"/>
            <a:r>
              <a:rPr lang="en-US" dirty="0"/>
              <a:t>Name</a:t>
            </a:r>
          </a:p>
        </p:txBody>
      </p:sp>
      <p:sp>
        <p:nvSpPr>
          <p:cNvPr id="14" name="Text Placeholder 12"/>
          <p:cNvSpPr>
            <a:spLocks noGrp="1"/>
          </p:cNvSpPr>
          <p:nvPr>
            <p:ph type="body" sz="quarter" idx="11" hasCustomPrompt="1"/>
          </p:nvPr>
        </p:nvSpPr>
        <p:spPr>
          <a:xfrm>
            <a:off x="5303520" y="2637699"/>
            <a:ext cx="2816225" cy="519383"/>
          </a:xfrm>
        </p:spPr>
        <p:txBody>
          <a:bodyPr>
            <a:normAutofit/>
          </a:bodyPr>
          <a:lstStyle>
            <a:lvl1pPr marL="0" indent="0">
              <a:buNone/>
              <a:defRPr sz="1800" b="0">
                <a:solidFill>
                  <a:schemeClr val="bg1"/>
                </a:solidFill>
              </a:defRPr>
            </a:lvl1pPr>
          </a:lstStyle>
          <a:p>
            <a:pPr lvl="0"/>
            <a:r>
              <a:rPr lang="en-US" dirty="0"/>
              <a:t>Title</a:t>
            </a:r>
          </a:p>
        </p:txBody>
      </p:sp>
      <p:sp>
        <p:nvSpPr>
          <p:cNvPr id="15" name="Text Placeholder 12"/>
          <p:cNvSpPr>
            <a:spLocks noGrp="1"/>
          </p:cNvSpPr>
          <p:nvPr>
            <p:ph type="body" sz="quarter" idx="12" hasCustomPrompt="1"/>
          </p:nvPr>
        </p:nvSpPr>
        <p:spPr>
          <a:xfrm>
            <a:off x="5303520" y="3462967"/>
            <a:ext cx="2816225" cy="365618"/>
          </a:xfrm>
        </p:spPr>
        <p:txBody>
          <a:bodyPr>
            <a:normAutofit/>
          </a:bodyPr>
          <a:lstStyle>
            <a:lvl1pPr marL="0" indent="0">
              <a:buNone/>
              <a:defRPr sz="1800" b="0">
                <a:solidFill>
                  <a:schemeClr val="bg1"/>
                </a:solidFill>
              </a:defRPr>
            </a:lvl1pPr>
          </a:lstStyle>
          <a:p>
            <a:pPr lvl="0"/>
            <a:r>
              <a:rPr lang="en-US" dirty="0"/>
              <a:t>Email</a:t>
            </a:r>
          </a:p>
        </p:txBody>
      </p:sp>
      <p:sp>
        <p:nvSpPr>
          <p:cNvPr id="16" name="Text Placeholder 12"/>
          <p:cNvSpPr>
            <a:spLocks noGrp="1"/>
          </p:cNvSpPr>
          <p:nvPr>
            <p:ph type="body" sz="quarter" idx="13" hasCustomPrompt="1"/>
          </p:nvPr>
        </p:nvSpPr>
        <p:spPr>
          <a:xfrm>
            <a:off x="5303519" y="3828585"/>
            <a:ext cx="2816225" cy="386576"/>
          </a:xfrm>
        </p:spPr>
        <p:txBody>
          <a:bodyPr>
            <a:normAutofit/>
          </a:bodyPr>
          <a:lstStyle>
            <a:lvl1pPr marL="0" indent="0">
              <a:buNone/>
              <a:defRPr sz="1800" b="0">
                <a:solidFill>
                  <a:schemeClr val="bg1"/>
                </a:solidFill>
              </a:defRPr>
            </a:lvl1pPr>
          </a:lstStyle>
          <a:p>
            <a:pPr lvl="0"/>
            <a:r>
              <a:rPr lang="en-US" dirty="0"/>
              <a:t>Phone</a:t>
            </a:r>
          </a:p>
        </p:txBody>
      </p:sp>
      <p:sp>
        <p:nvSpPr>
          <p:cNvPr id="18" name="TextBox 17"/>
          <p:cNvSpPr txBox="1"/>
          <p:nvPr userDrawn="1"/>
        </p:nvSpPr>
        <p:spPr>
          <a:xfrm>
            <a:off x="5303520" y="4210157"/>
            <a:ext cx="2816225"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kern="1200" dirty="0">
                <a:solidFill>
                  <a:schemeClr val="bg1"/>
                </a:solidFill>
                <a:latin typeface="Segoe UI" panose="020B0502040204020203" pitchFamily="34" charset="0"/>
                <a:ea typeface="+mn-ea"/>
                <a:cs typeface="Segoe UI" panose="020B0502040204020203" pitchFamily="34" charset="0"/>
              </a:rPr>
              <a:t>www.uspto.gov</a:t>
            </a:r>
          </a:p>
        </p:txBody>
      </p:sp>
    </p:spTree>
    <p:extLst>
      <p:ext uri="{BB962C8B-B14F-4D97-AF65-F5344CB8AC3E}">
        <p14:creationId xmlns:p14="http://schemas.microsoft.com/office/powerpoint/2010/main" val="33788905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losing slide w disclaimer">
    <p:spTree>
      <p:nvGrpSpPr>
        <p:cNvPr id="1" name=""/>
        <p:cNvGrpSpPr/>
        <p:nvPr/>
      </p:nvGrpSpPr>
      <p:grpSpPr>
        <a:xfrm>
          <a:off x="0" y="0"/>
          <a:ext cx="0" cy="0"/>
          <a:chOff x="0" y="0"/>
          <a:chExt cx="0" cy="0"/>
        </a:xfrm>
      </p:grpSpPr>
      <p:sp>
        <p:nvSpPr>
          <p:cNvPr id="5" name="Rectangle 4"/>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seal"/>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31406" y="916906"/>
            <a:ext cx="3881188" cy="3881188"/>
          </a:xfrm>
          <a:prstGeom prst="rect">
            <a:avLst/>
          </a:prstGeom>
        </p:spPr>
      </p:pic>
      <p:sp>
        <p:nvSpPr>
          <p:cNvPr id="6" name="TextBox 5"/>
          <p:cNvSpPr txBox="1"/>
          <p:nvPr userDrawn="1"/>
        </p:nvSpPr>
        <p:spPr>
          <a:xfrm>
            <a:off x="2499412" y="5313652"/>
            <a:ext cx="4145175" cy="253916"/>
          </a:xfrm>
          <a:prstGeom prst="rect">
            <a:avLst/>
          </a:prstGeom>
          <a:noFill/>
        </p:spPr>
        <p:txBody>
          <a:bodyPr wrap="square" rtlCol="0">
            <a:spAutoFit/>
          </a:bodyPr>
          <a:lstStyle/>
          <a:p>
            <a:pPr algn="ctr"/>
            <a:r>
              <a:rPr lang="en-US" sz="1050" dirty="0">
                <a:solidFill>
                  <a:schemeClr val="bg1"/>
                </a:solidFill>
              </a:rPr>
              <a:t>Images used in this presentation are</a:t>
            </a:r>
            <a:r>
              <a:rPr lang="en-US" sz="1050" baseline="0" dirty="0">
                <a:solidFill>
                  <a:schemeClr val="bg1"/>
                </a:solidFill>
              </a:rPr>
              <a:t> for educational purposes only.</a:t>
            </a:r>
            <a:endParaRPr lang="en-US" sz="1050" dirty="0">
              <a:solidFill>
                <a:schemeClr val="bg1"/>
              </a:solidFill>
            </a:endParaRPr>
          </a:p>
        </p:txBody>
      </p:sp>
    </p:spTree>
    <p:extLst>
      <p:ext uri="{BB962C8B-B14F-4D97-AF65-F5344CB8AC3E}">
        <p14:creationId xmlns:p14="http://schemas.microsoft.com/office/powerpoint/2010/main" val="1202557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losing slide with contact and disclaimer">
    <p:spTree>
      <p:nvGrpSpPr>
        <p:cNvPr id="1" name=""/>
        <p:cNvGrpSpPr/>
        <p:nvPr/>
      </p:nvGrpSpPr>
      <p:grpSpPr>
        <a:xfrm>
          <a:off x="0" y="0"/>
          <a:ext cx="0" cy="0"/>
          <a:chOff x="0" y="0"/>
          <a:chExt cx="0" cy="0"/>
        </a:xfrm>
      </p:grpSpPr>
      <p:sp>
        <p:nvSpPr>
          <p:cNvPr id="10" name="Rectangle 9"/>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pic>
        <p:nvPicPr>
          <p:cNvPr id="4" name="Picture 3" title="USPTO seal"/>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24526" y="916906"/>
            <a:ext cx="3881188" cy="3881188"/>
          </a:xfrm>
          <a:prstGeom prst="rect">
            <a:avLst/>
          </a:prstGeom>
        </p:spPr>
      </p:pic>
      <p:sp>
        <p:nvSpPr>
          <p:cNvPr id="2" name="TextBox 1"/>
          <p:cNvSpPr txBox="1"/>
          <p:nvPr userDrawn="1"/>
        </p:nvSpPr>
        <p:spPr>
          <a:xfrm>
            <a:off x="5303520" y="975743"/>
            <a:ext cx="3396343" cy="769441"/>
          </a:xfrm>
          <a:prstGeom prst="rect">
            <a:avLst/>
          </a:prstGeom>
          <a:noFill/>
        </p:spPr>
        <p:txBody>
          <a:bodyPr wrap="square" rtlCol="0">
            <a:spAutoFit/>
          </a:bodyPr>
          <a:lstStyle/>
          <a:p>
            <a:r>
              <a:rPr lang="en-US" sz="4400" b="1" dirty="0">
                <a:solidFill>
                  <a:schemeClr val="bg1"/>
                </a:solidFill>
              </a:rPr>
              <a:t>Thank</a:t>
            </a:r>
            <a:r>
              <a:rPr lang="en-US" sz="4400" b="1" baseline="0" dirty="0">
                <a:solidFill>
                  <a:schemeClr val="bg1"/>
                </a:solidFill>
              </a:rPr>
              <a:t> you!</a:t>
            </a:r>
          </a:p>
        </p:txBody>
      </p:sp>
      <p:sp>
        <p:nvSpPr>
          <p:cNvPr id="13" name="Text Placeholder 12"/>
          <p:cNvSpPr>
            <a:spLocks noGrp="1"/>
          </p:cNvSpPr>
          <p:nvPr>
            <p:ph type="body" sz="quarter" idx="10" hasCustomPrompt="1"/>
          </p:nvPr>
        </p:nvSpPr>
        <p:spPr>
          <a:xfrm>
            <a:off x="5303520" y="2103447"/>
            <a:ext cx="2816225" cy="519383"/>
          </a:xfrm>
        </p:spPr>
        <p:txBody>
          <a:bodyPr>
            <a:normAutofit/>
          </a:bodyPr>
          <a:lstStyle>
            <a:lvl1pPr marL="0" indent="0">
              <a:buNone/>
              <a:defRPr sz="2800" b="1">
                <a:solidFill>
                  <a:schemeClr val="bg1"/>
                </a:solidFill>
              </a:defRPr>
            </a:lvl1pPr>
          </a:lstStyle>
          <a:p>
            <a:pPr lvl="0"/>
            <a:r>
              <a:rPr lang="en-US" dirty="0"/>
              <a:t>Name</a:t>
            </a:r>
          </a:p>
        </p:txBody>
      </p:sp>
      <p:sp>
        <p:nvSpPr>
          <p:cNvPr id="14" name="Text Placeholder 12"/>
          <p:cNvSpPr>
            <a:spLocks noGrp="1"/>
          </p:cNvSpPr>
          <p:nvPr>
            <p:ph type="body" sz="quarter" idx="11" hasCustomPrompt="1"/>
          </p:nvPr>
        </p:nvSpPr>
        <p:spPr>
          <a:xfrm>
            <a:off x="5303520" y="2637699"/>
            <a:ext cx="2816225" cy="519383"/>
          </a:xfrm>
        </p:spPr>
        <p:txBody>
          <a:bodyPr>
            <a:normAutofit/>
          </a:bodyPr>
          <a:lstStyle>
            <a:lvl1pPr marL="0" indent="0">
              <a:buNone/>
              <a:defRPr sz="1800" b="0">
                <a:solidFill>
                  <a:schemeClr val="bg1"/>
                </a:solidFill>
              </a:defRPr>
            </a:lvl1pPr>
          </a:lstStyle>
          <a:p>
            <a:pPr lvl="0"/>
            <a:r>
              <a:rPr lang="en-US" dirty="0"/>
              <a:t>Title</a:t>
            </a:r>
          </a:p>
        </p:txBody>
      </p:sp>
      <p:sp>
        <p:nvSpPr>
          <p:cNvPr id="15" name="Text Placeholder 12"/>
          <p:cNvSpPr>
            <a:spLocks noGrp="1"/>
          </p:cNvSpPr>
          <p:nvPr>
            <p:ph type="body" sz="quarter" idx="12" hasCustomPrompt="1"/>
          </p:nvPr>
        </p:nvSpPr>
        <p:spPr>
          <a:xfrm>
            <a:off x="5303520" y="3462967"/>
            <a:ext cx="2816225" cy="365618"/>
          </a:xfrm>
        </p:spPr>
        <p:txBody>
          <a:bodyPr>
            <a:normAutofit/>
          </a:bodyPr>
          <a:lstStyle>
            <a:lvl1pPr marL="0" indent="0">
              <a:buNone/>
              <a:defRPr sz="1800" b="0">
                <a:solidFill>
                  <a:schemeClr val="bg1"/>
                </a:solidFill>
              </a:defRPr>
            </a:lvl1pPr>
          </a:lstStyle>
          <a:p>
            <a:pPr lvl="0"/>
            <a:r>
              <a:rPr lang="en-US" dirty="0"/>
              <a:t>Email</a:t>
            </a:r>
          </a:p>
        </p:txBody>
      </p:sp>
      <p:sp>
        <p:nvSpPr>
          <p:cNvPr id="16" name="Text Placeholder 12"/>
          <p:cNvSpPr>
            <a:spLocks noGrp="1"/>
          </p:cNvSpPr>
          <p:nvPr>
            <p:ph type="body" sz="quarter" idx="13" hasCustomPrompt="1"/>
          </p:nvPr>
        </p:nvSpPr>
        <p:spPr>
          <a:xfrm>
            <a:off x="5303519" y="3828585"/>
            <a:ext cx="2816225" cy="386576"/>
          </a:xfrm>
        </p:spPr>
        <p:txBody>
          <a:bodyPr>
            <a:normAutofit/>
          </a:bodyPr>
          <a:lstStyle>
            <a:lvl1pPr marL="0" indent="0">
              <a:buNone/>
              <a:defRPr sz="1800" b="0">
                <a:solidFill>
                  <a:schemeClr val="bg1"/>
                </a:solidFill>
              </a:defRPr>
            </a:lvl1pPr>
          </a:lstStyle>
          <a:p>
            <a:pPr lvl="0"/>
            <a:r>
              <a:rPr lang="en-US" dirty="0"/>
              <a:t>Phone</a:t>
            </a:r>
          </a:p>
        </p:txBody>
      </p:sp>
      <p:sp>
        <p:nvSpPr>
          <p:cNvPr id="18" name="TextBox 17"/>
          <p:cNvSpPr txBox="1"/>
          <p:nvPr userDrawn="1"/>
        </p:nvSpPr>
        <p:spPr>
          <a:xfrm>
            <a:off x="5303520" y="4210157"/>
            <a:ext cx="2816225"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kern="1200" dirty="0">
                <a:solidFill>
                  <a:schemeClr val="bg1"/>
                </a:solidFill>
                <a:latin typeface="Segoe UI" panose="020B0502040204020203" pitchFamily="34" charset="0"/>
                <a:ea typeface="+mn-ea"/>
                <a:cs typeface="Segoe UI" panose="020B0502040204020203" pitchFamily="34" charset="0"/>
              </a:rPr>
              <a:t>www.uspto.gov</a:t>
            </a:r>
          </a:p>
        </p:txBody>
      </p:sp>
      <p:sp>
        <p:nvSpPr>
          <p:cNvPr id="11" name="TextBox 10"/>
          <p:cNvSpPr txBox="1"/>
          <p:nvPr userDrawn="1"/>
        </p:nvSpPr>
        <p:spPr>
          <a:xfrm>
            <a:off x="5166640" y="5201763"/>
            <a:ext cx="3663461" cy="230832"/>
          </a:xfrm>
          <a:prstGeom prst="rect">
            <a:avLst/>
          </a:prstGeom>
          <a:noFill/>
        </p:spPr>
        <p:txBody>
          <a:bodyPr wrap="square" rtlCol="0">
            <a:spAutoFit/>
          </a:bodyPr>
          <a:lstStyle/>
          <a:p>
            <a:pPr algn="l"/>
            <a:r>
              <a:rPr lang="en-US" sz="900" dirty="0">
                <a:solidFill>
                  <a:schemeClr val="bg1"/>
                </a:solidFill>
              </a:rPr>
              <a:t>Images used in this presentation are</a:t>
            </a:r>
            <a:r>
              <a:rPr lang="en-US" sz="900" baseline="0" dirty="0">
                <a:solidFill>
                  <a:schemeClr val="bg1"/>
                </a:solidFill>
              </a:rPr>
              <a:t> for educational purposes only.</a:t>
            </a:r>
            <a:endParaRPr lang="en-US" sz="900" dirty="0">
              <a:solidFill>
                <a:schemeClr val="bg1"/>
              </a:solidFill>
            </a:endParaRPr>
          </a:p>
        </p:txBody>
      </p:sp>
    </p:spTree>
    <p:extLst>
      <p:ext uri="{BB962C8B-B14F-4D97-AF65-F5344CB8AC3E}">
        <p14:creationId xmlns:p14="http://schemas.microsoft.com/office/powerpoint/2010/main" val="36851814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no logo">
    <p:spTree>
      <p:nvGrpSpPr>
        <p:cNvPr id="1" name=""/>
        <p:cNvGrpSpPr/>
        <p:nvPr/>
      </p:nvGrpSpPr>
      <p:grpSpPr>
        <a:xfrm>
          <a:off x="0" y="0"/>
          <a:ext cx="0" cy="0"/>
          <a:chOff x="0" y="0"/>
          <a:chExt cx="0" cy="0"/>
        </a:xfrm>
      </p:grpSpPr>
      <p:sp>
        <p:nvSpPr>
          <p:cNvPr id="2" name="Title 1"/>
          <p:cNvSpPr>
            <a:spLocks noGrp="1"/>
          </p:cNvSpPr>
          <p:nvPr>
            <p:ph type="title"/>
          </p:nvPr>
        </p:nvSpPr>
        <p:spPr>
          <a:xfrm>
            <a:off x="457200" y="498142"/>
            <a:ext cx="8229600" cy="763937"/>
          </a:xfrm>
          <a:prstGeom prst="rect">
            <a:avLst/>
          </a:prstGeo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457200" y="1447584"/>
            <a:ext cx="8229600" cy="3786267"/>
          </a:xfrm>
        </p:spPr>
        <p:txBody>
          <a:bodyP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10"/>
          </p:nvPr>
        </p:nvSpPr>
        <p:spPr/>
        <p:txBody>
          <a:bodyPr/>
          <a:lstStyle>
            <a:lvl1pPr>
              <a:defRPr sz="800">
                <a:solidFill>
                  <a:schemeClr val="tx1"/>
                </a:solidFill>
              </a:defRPr>
            </a:lvl1pPr>
          </a:lstStyle>
          <a:p>
            <a:fld id="{1D648693-0942-45E9-83AE-76FC568F9452}" type="slidenum">
              <a:rPr lang="en-US" smtClean="0"/>
              <a:pPr/>
              <a:t>‹#›</a:t>
            </a:fld>
            <a:endParaRPr lang="en-US" dirty="0"/>
          </a:p>
        </p:txBody>
      </p:sp>
    </p:spTree>
    <p:extLst>
      <p:ext uri="{BB962C8B-B14F-4D97-AF65-F5344CB8AC3E}">
        <p14:creationId xmlns:p14="http://schemas.microsoft.com/office/powerpoint/2010/main" val="2115478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w GIPA">
    <p:spTree>
      <p:nvGrpSpPr>
        <p:cNvPr id="1" name=""/>
        <p:cNvGrpSpPr/>
        <p:nvPr/>
      </p:nvGrpSpPr>
      <p:grpSpPr>
        <a:xfrm>
          <a:off x="0" y="0"/>
          <a:ext cx="0" cy="0"/>
          <a:chOff x="0" y="0"/>
          <a:chExt cx="0" cy="0"/>
        </a:xfrm>
      </p:grpSpPr>
      <p:sp>
        <p:nvSpPr>
          <p:cNvPr id="9" name="Rectangle 9"/>
          <p:cNvSpPr/>
          <p:nvPr userDrawn="1"/>
        </p:nvSpPr>
        <p:spPr>
          <a:xfrm>
            <a:off x="-6196" y="4283558"/>
            <a:ext cx="9150195" cy="1431441"/>
          </a:xfrm>
          <a:custGeom>
            <a:avLst/>
            <a:gdLst>
              <a:gd name="connsiteX0" fmla="*/ 0 w 9144000"/>
              <a:gd name="connsiteY0" fmla="*/ 0 h 1762512"/>
              <a:gd name="connsiteX1" fmla="*/ 9144000 w 9144000"/>
              <a:gd name="connsiteY1" fmla="*/ 0 h 1762512"/>
              <a:gd name="connsiteX2" fmla="*/ 9144000 w 9144000"/>
              <a:gd name="connsiteY2" fmla="*/ 1762512 h 1762512"/>
              <a:gd name="connsiteX3" fmla="*/ 0 w 9144000"/>
              <a:gd name="connsiteY3" fmla="*/ 1762512 h 1762512"/>
              <a:gd name="connsiteX4" fmla="*/ 0 w 9144000"/>
              <a:gd name="connsiteY4" fmla="*/ 0 h 1762512"/>
              <a:gd name="connsiteX0" fmla="*/ 80537 w 9144000"/>
              <a:gd name="connsiteY0" fmla="*/ 613317 h 1762512"/>
              <a:gd name="connsiteX1" fmla="*/ 9144000 w 9144000"/>
              <a:gd name="connsiteY1" fmla="*/ 0 h 1762512"/>
              <a:gd name="connsiteX2" fmla="*/ 9144000 w 9144000"/>
              <a:gd name="connsiteY2" fmla="*/ 1762512 h 1762512"/>
              <a:gd name="connsiteX3" fmla="*/ 0 w 9144000"/>
              <a:gd name="connsiteY3" fmla="*/ 1762512 h 1762512"/>
              <a:gd name="connsiteX4" fmla="*/ 80537 w 9144000"/>
              <a:gd name="connsiteY4" fmla="*/ 613317 h 1762512"/>
              <a:gd name="connsiteX0" fmla="*/ 0 w 9150195"/>
              <a:gd name="connsiteY0" fmla="*/ 229219 h 1762512"/>
              <a:gd name="connsiteX1" fmla="*/ 9150195 w 9150195"/>
              <a:gd name="connsiteY1" fmla="*/ 0 h 1762512"/>
              <a:gd name="connsiteX2" fmla="*/ 9150195 w 9150195"/>
              <a:gd name="connsiteY2" fmla="*/ 1762512 h 1762512"/>
              <a:gd name="connsiteX3" fmla="*/ 6195 w 9150195"/>
              <a:gd name="connsiteY3" fmla="*/ 1762512 h 1762512"/>
              <a:gd name="connsiteX4" fmla="*/ 0 w 9150195"/>
              <a:gd name="connsiteY4" fmla="*/ 229219 h 1762512"/>
              <a:gd name="connsiteX0" fmla="*/ 0 w 9150195"/>
              <a:gd name="connsiteY0" fmla="*/ 229219 h 1762512"/>
              <a:gd name="connsiteX1" fmla="*/ 4161872 w 9150195"/>
              <a:gd name="connsiteY1" fmla="*/ 125335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997718 w 9150195"/>
              <a:gd name="connsiteY1" fmla="*/ 1252784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086234 w 9150195"/>
              <a:gd name="connsiteY1" fmla="*/ 475233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0195" h="1762512">
                <a:moveTo>
                  <a:pt x="0" y="229219"/>
                </a:moveTo>
                <a:lnTo>
                  <a:pt x="3086234" y="475233"/>
                </a:lnTo>
                <a:lnTo>
                  <a:pt x="9150195" y="0"/>
                </a:lnTo>
                <a:lnTo>
                  <a:pt x="9150195" y="1762512"/>
                </a:lnTo>
                <a:lnTo>
                  <a:pt x="6195" y="1762512"/>
                </a:lnTo>
                <a:lnTo>
                  <a:pt x="0" y="229219"/>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11" name="Rectangle 9"/>
          <p:cNvSpPr/>
          <p:nvPr userDrawn="1"/>
        </p:nvSpPr>
        <p:spPr>
          <a:xfrm>
            <a:off x="-815" y="0"/>
            <a:ext cx="9144000" cy="378022"/>
          </a:xfrm>
          <a:custGeom>
            <a:avLst/>
            <a:gdLst>
              <a:gd name="connsiteX0" fmla="*/ 0 w 9144000"/>
              <a:gd name="connsiteY0" fmla="*/ 0 h 242186"/>
              <a:gd name="connsiteX1" fmla="*/ 9144000 w 9144000"/>
              <a:gd name="connsiteY1" fmla="*/ 0 h 242186"/>
              <a:gd name="connsiteX2" fmla="*/ 9144000 w 9144000"/>
              <a:gd name="connsiteY2" fmla="*/ 242186 h 242186"/>
              <a:gd name="connsiteX3" fmla="*/ 0 w 9144000"/>
              <a:gd name="connsiteY3" fmla="*/ 242186 h 242186"/>
              <a:gd name="connsiteX4" fmla="*/ 0 w 9144000"/>
              <a:gd name="connsiteY4" fmla="*/ 0 h 242186"/>
              <a:gd name="connsiteX0" fmla="*/ 0 w 9144000"/>
              <a:gd name="connsiteY0" fmla="*/ 0 h 472558"/>
              <a:gd name="connsiteX1" fmla="*/ 9144000 w 9144000"/>
              <a:gd name="connsiteY1" fmla="*/ 0 h 472558"/>
              <a:gd name="connsiteX2" fmla="*/ 9144000 w 9144000"/>
              <a:gd name="connsiteY2" fmla="*/ 242186 h 472558"/>
              <a:gd name="connsiteX3" fmla="*/ 6119628 w 9144000"/>
              <a:gd name="connsiteY3" fmla="*/ 472558 h 472558"/>
              <a:gd name="connsiteX4" fmla="*/ 0 w 9144000"/>
              <a:gd name="connsiteY4" fmla="*/ 0 h 472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472558">
                <a:moveTo>
                  <a:pt x="0" y="0"/>
                </a:moveTo>
                <a:lnTo>
                  <a:pt x="9144000" y="0"/>
                </a:lnTo>
                <a:lnTo>
                  <a:pt x="9144000" y="242186"/>
                </a:lnTo>
                <a:lnTo>
                  <a:pt x="6119628" y="472558"/>
                </a:lnTo>
                <a:lnTo>
                  <a:pt x="0" y="0"/>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2" name="Title 1"/>
          <p:cNvSpPr>
            <a:spLocks noGrp="1"/>
          </p:cNvSpPr>
          <p:nvPr>
            <p:ph type="ctrTitle"/>
          </p:nvPr>
        </p:nvSpPr>
        <p:spPr>
          <a:xfrm>
            <a:off x="685800" y="1277208"/>
            <a:ext cx="7772400" cy="1225021"/>
          </a:xfrm>
        </p:spPr>
        <p:txBody>
          <a:bodyPr/>
          <a:lstStyle>
            <a:lvl1pPr algn="l">
              <a:defRPr/>
            </a:lvl1pPr>
          </a:lstStyle>
          <a:p>
            <a:r>
              <a:rPr lang="en-US"/>
              <a:t>Click to edit Master title style</a:t>
            </a:r>
            <a:endParaRPr lang="en-US" dirty="0"/>
          </a:p>
        </p:txBody>
      </p:sp>
      <p:sp>
        <p:nvSpPr>
          <p:cNvPr id="3" name="Subtitle 2"/>
          <p:cNvSpPr>
            <a:spLocks noGrp="1"/>
          </p:cNvSpPr>
          <p:nvPr>
            <p:ph type="subTitle" idx="1"/>
          </p:nvPr>
        </p:nvSpPr>
        <p:spPr>
          <a:xfrm>
            <a:off x="685800" y="2823058"/>
            <a:ext cx="7086600" cy="14605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8" name="Picture 7" title="USPTO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04527" y="4701650"/>
            <a:ext cx="1338876" cy="662731"/>
          </a:xfrm>
          <a:prstGeom prst="rect">
            <a:avLst/>
          </a:prstGeom>
        </p:spPr>
      </p:pic>
      <p:pic>
        <p:nvPicPr>
          <p:cNvPr id="7" name="Picture 6" descr="Global Intellectual Property Academy logo"/>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71954" y="260052"/>
            <a:ext cx="3989495" cy="952146"/>
          </a:xfrm>
          <a:prstGeom prst="rect">
            <a:avLst/>
          </a:prstGeom>
        </p:spPr>
      </p:pic>
    </p:spTree>
    <p:extLst>
      <p:ext uri="{BB962C8B-B14F-4D97-AF65-F5344CB8AC3E}">
        <p14:creationId xmlns:p14="http://schemas.microsoft.com/office/powerpoint/2010/main" val="9600814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 2 line headline no logo">
    <p:spTree>
      <p:nvGrpSpPr>
        <p:cNvPr id="1" name=""/>
        <p:cNvGrpSpPr/>
        <p:nvPr/>
      </p:nvGrpSpPr>
      <p:grpSpPr>
        <a:xfrm>
          <a:off x="0" y="0"/>
          <a:ext cx="0" cy="0"/>
          <a:chOff x="0" y="0"/>
          <a:chExt cx="0" cy="0"/>
        </a:xfrm>
      </p:grpSpPr>
      <p:sp>
        <p:nvSpPr>
          <p:cNvPr id="2" name="Title 1"/>
          <p:cNvSpPr>
            <a:spLocks noGrp="1"/>
          </p:cNvSpPr>
          <p:nvPr>
            <p:ph type="title"/>
          </p:nvPr>
        </p:nvSpPr>
        <p:spPr>
          <a:xfrm>
            <a:off x="457200" y="498142"/>
            <a:ext cx="8229600" cy="763937"/>
          </a:xfrm>
          <a:prstGeom prst="rect">
            <a:avLst/>
          </a:prstGeo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457200" y="1849582"/>
            <a:ext cx="8229600" cy="3491345"/>
          </a:xfrm>
        </p:spPr>
        <p:txBody>
          <a:bodyP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31336272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98142"/>
            <a:ext cx="8229600" cy="763937"/>
          </a:xfrm>
          <a:prstGeom prst="rect">
            <a:avLst/>
          </a:prstGeom>
        </p:spPr>
        <p:txBody>
          <a:bodyPr/>
          <a:lstStyle>
            <a:lvl1pPr algn="l">
              <a:defRPr/>
            </a:lvl1pPr>
          </a:lstStyle>
          <a:p>
            <a:r>
              <a:rPr lang="en-US"/>
              <a:t>Click to edit Master title style</a:t>
            </a:r>
            <a:endParaRPr lang="en-US" dirty="0"/>
          </a:p>
        </p:txBody>
      </p:sp>
      <p:sp>
        <p:nvSpPr>
          <p:cNvPr id="3" name="Content Placeholder 2"/>
          <p:cNvSpPr>
            <a:spLocks noGrp="1"/>
          </p:cNvSpPr>
          <p:nvPr>
            <p:ph sz="half" idx="1"/>
          </p:nvPr>
        </p:nvSpPr>
        <p:spPr>
          <a:xfrm>
            <a:off x="457200" y="1333500"/>
            <a:ext cx="4038600" cy="342238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33500"/>
            <a:ext cx="4038600" cy="342238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2628078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8142"/>
            <a:ext cx="8229600" cy="763937"/>
          </a:xfrm>
          <a:prstGeom prst="rect">
            <a:avLst/>
          </a:prstGeom>
        </p:spPr>
        <p:txBody>
          <a:bodyPr/>
          <a:lstStyle>
            <a:lvl1pPr algn="l">
              <a:defRPr/>
            </a:lvl1pPr>
          </a:lstStyle>
          <a:p>
            <a:r>
              <a:rPr lang="en-US"/>
              <a:t>Click to edit Master title style</a:t>
            </a:r>
            <a:endParaRPr lang="en-US" dirty="0"/>
          </a:p>
        </p:txBody>
      </p:sp>
      <p:sp>
        <p:nvSpPr>
          <p:cNvPr id="3" name="Text Placeholder 2"/>
          <p:cNvSpPr>
            <a:spLocks noGrp="1"/>
          </p:cNvSpPr>
          <p:nvPr>
            <p:ph type="body" idx="1"/>
          </p:nvPr>
        </p:nvSpPr>
        <p:spPr>
          <a:xfrm>
            <a:off x="457200" y="1423200"/>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956335"/>
            <a:ext cx="4040188" cy="28696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423200"/>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956335"/>
            <a:ext cx="4041775" cy="28696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2491815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no logo">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1D648693-0942-45E9-83AE-76FC568F9452}" type="slidenum">
              <a:rPr lang="en-US" smtClean="0"/>
              <a:pPr/>
              <a:t>‹#›</a:t>
            </a:fld>
            <a:endParaRPr lang="en-US"/>
          </a:p>
        </p:txBody>
      </p:sp>
      <p:sp>
        <p:nvSpPr>
          <p:cNvPr id="4" name="Title Placeholder 1"/>
          <p:cNvSpPr>
            <a:spLocks noGrp="1"/>
          </p:cNvSpPr>
          <p:nvPr>
            <p:ph type="title"/>
          </p:nvPr>
        </p:nvSpPr>
        <p:spPr>
          <a:xfrm>
            <a:off x="457200" y="464024"/>
            <a:ext cx="8229600" cy="798056"/>
          </a:xfrm>
          <a:prstGeom prst="rect">
            <a:avLst/>
          </a:prstGeom>
        </p:spPr>
        <p:txBody>
          <a:bodyPr vert="horz" lIns="91440" tIns="45720" rIns="91440" bIns="45720" rtlCol="0" anchor="t" anchorCtr="0">
            <a:normAutofit/>
          </a:bodyPr>
          <a:lstStyle/>
          <a:p>
            <a:r>
              <a:rPr lang="en-US" dirty="0"/>
              <a:t>Click to edit Master title style</a:t>
            </a:r>
          </a:p>
        </p:txBody>
      </p:sp>
    </p:spTree>
    <p:extLst>
      <p:ext uri="{BB962C8B-B14F-4D97-AF65-F5344CB8AC3E}">
        <p14:creationId xmlns:p14="http://schemas.microsoft.com/office/powerpoint/2010/main" val="39594045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no logo">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28583779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nL">
    <p:spTree>
      <p:nvGrpSpPr>
        <p:cNvPr id="1" name=""/>
        <p:cNvGrpSpPr/>
        <p:nvPr/>
      </p:nvGrpSpPr>
      <p:grpSpPr>
        <a:xfrm>
          <a:off x="0" y="0"/>
          <a:ext cx="0" cy="0"/>
          <a:chOff x="0" y="0"/>
          <a:chExt cx="0" cy="0"/>
        </a:xfrm>
      </p:grpSpPr>
      <p:sp>
        <p:nvSpPr>
          <p:cNvPr id="9" name="Freeform 8"/>
          <p:cNvSpPr/>
          <p:nvPr userDrawn="1"/>
        </p:nvSpPr>
        <p:spPr>
          <a:xfrm>
            <a:off x="404558" y="415613"/>
            <a:ext cx="911259" cy="811812"/>
          </a:xfrm>
          <a:custGeom>
            <a:avLst/>
            <a:gdLst/>
            <a:ahLst/>
            <a:cxnLst/>
            <a:rect l="l" t="t" r="r" b="b"/>
            <a:pathLst>
              <a:path w="1246682" h="1110630">
                <a:moveTo>
                  <a:pt x="1030110" y="0"/>
                </a:moveTo>
                <a:lnTo>
                  <a:pt x="1182821" y="97614"/>
                </a:lnTo>
                <a:cubicBezTo>
                  <a:pt x="1060478" y="268663"/>
                  <a:pt x="992915" y="445294"/>
                  <a:pt x="980131" y="627506"/>
                </a:cubicBezTo>
                <a:lnTo>
                  <a:pt x="1246682" y="627506"/>
                </a:lnTo>
                <a:lnTo>
                  <a:pt x="1246682" y="1110630"/>
                </a:lnTo>
                <a:lnTo>
                  <a:pt x="769112" y="1110630"/>
                </a:lnTo>
                <a:lnTo>
                  <a:pt x="769112" y="648548"/>
                </a:lnTo>
                <a:cubicBezTo>
                  <a:pt x="769112" y="470413"/>
                  <a:pt x="856111" y="254231"/>
                  <a:pt x="1030110" y="0"/>
                </a:cubicBezTo>
                <a:close/>
                <a:moveTo>
                  <a:pt x="260998" y="0"/>
                </a:moveTo>
                <a:lnTo>
                  <a:pt x="408157" y="92018"/>
                </a:lnTo>
                <a:cubicBezTo>
                  <a:pt x="282285" y="287246"/>
                  <a:pt x="216573" y="465742"/>
                  <a:pt x="211020" y="627506"/>
                </a:cubicBezTo>
                <a:lnTo>
                  <a:pt x="472018" y="627506"/>
                </a:lnTo>
                <a:lnTo>
                  <a:pt x="472018" y="1110630"/>
                </a:lnTo>
                <a:lnTo>
                  <a:pt x="0" y="1110630"/>
                </a:lnTo>
                <a:lnTo>
                  <a:pt x="0" y="648548"/>
                </a:lnTo>
                <a:cubicBezTo>
                  <a:pt x="0" y="449994"/>
                  <a:pt x="87000" y="233811"/>
                  <a:pt x="260998" y="0"/>
                </a:cubicBezTo>
                <a:close/>
              </a:path>
            </a:pathLst>
          </a:custGeom>
          <a:gradFill flip="none" rotWithShape="1">
            <a:gsLst>
              <a:gs pos="0">
                <a:srgbClr val="E6F3D9"/>
              </a:gs>
              <a:gs pos="100000">
                <a:srgbClr val="C5E4A6"/>
              </a:gs>
            </a:gsLst>
            <a:lin ang="4800000" scaled="0"/>
            <a:tileRect/>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5"/>
          <p:cNvSpPr>
            <a:spLocks noGrp="1"/>
          </p:cNvSpPr>
          <p:nvPr>
            <p:ph sz="quarter" idx="4" hasCustomPrompt="1"/>
          </p:nvPr>
        </p:nvSpPr>
        <p:spPr>
          <a:xfrm>
            <a:off x="1065009" y="4131482"/>
            <a:ext cx="7681428" cy="489163"/>
          </a:xfrm>
        </p:spPr>
        <p:txBody>
          <a:bodyPr anchor="b">
            <a:normAutofit/>
          </a:bodyPr>
          <a:lstStyle>
            <a:lvl1pPr marL="0" indent="0" algn="r">
              <a:buFont typeface="Courier New" panose="02070309020205020404" pitchFamily="49" charset="0"/>
              <a:buNone/>
              <a:defRPr sz="1600" b="1" spc="0" baseline="0">
                <a:latin typeface="+mn-lt"/>
              </a:defRPr>
            </a:lvl1pPr>
            <a:lvl2pPr marL="891540" indent="-342900">
              <a:buFont typeface="Arial" panose="020B0604020202020204" pitchFamily="34" charset="0"/>
              <a:buChar char="•"/>
              <a:defRPr sz="2400"/>
            </a:lvl2pPr>
            <a:lvl3pPr marL="1371600" indent="-274320">
              <a:buFont typeface="Wingdings" panose="05000000000000000000" pitchFamily="2" charset="2"/>
              <a:buChar char="§"/>
              <a:defRPr sz="2160"/>
            </a:lvl3pPr>
            <a:lvl4pPr>
              <a:defRPr sz="1920"/>
            </a:lvl4pPr>
            <a:lvl5pPr>
              <a:defRPr sz="1920"/>
            </a:lvl5pPr>
            <a:lvl6pPr>
              <a:defRPr sz="1920"/>
            </a:lvl6pPr>
            <a:lvl7pPr>
              <a:defRPr sz="1920"/>
            </a:lvl7pPr>
            <a:lvl8pPr>
              <a:defRPr sz="1920"/>
            </a:lvl8pPr>
            <a:lvl9pPr>
              <a:defRPr sz="1920"/>
            </a:lvl9pPr>
          </a:lstStyle>
          <a:p>
            <a:pPr lvl="0"/>
            <a:r>
              <a:rPr lang="en-US" dirty="0"/>
              <a:t>- Credit in bold</a:t>
            </a:r>
          </a:p>
        </p:txBody>
      </p:sp>
      <p:sp>
        <p:nvSpPr>
          <p:cNvPr id="8" name="Slide Number Placeholder 7"/>
          <p:cNvSpPr>
            <a:spLocks noGrp="1"/>
          </p:cNvSpPr>
          <p:nvPr>
            <p:ph type="sldNum" sz="quarter" idx="10"/>
          </p:nvPr>
        </p:nvSpPr>
        <p:spPr/>
        <p:txBody>
          <a:bodyPr/>
          <a:lstStyle/>
          <a:p>
            <a:fld id="{1D648693-0942-45E9-83AE-76FC568F9452}" type="slidenum">
              <a:rPr lang="en-US" smtClean="0"/>
              <a:pPr/>
              <a:t>‹#›</a:t>
            </a:fld>
            <a:endParaRPr lang="en-US" dirty="0"/>
          </a:p>
        </p:txBody>
      </p:sp>
      <p:sp>
        <p:nvSpPr>
          <p:cNvPr id="3" name="Text Placeholder 2"/>
          <p:cNvSpPr>
            <a:spLocks noGrp="1"/>
          </p:cNvSpPr>
          <p:nvPr>
            <p:ph type="body" sz="quarter" idx="11" hasCustomPrompt="1"/>
          </p:nvPr>
        </p:nvSpPr>
        <p:spPr>
          <a:xfrm>
            <a:off x="1065009" y="906463"/>
            <a:ext cx="7682116" cy="3140075"/>
          </a:xfrm>
        </p:spPr>
        <p:txBody>
          <a:bodyPr>
            <a:normAutofit/>
          </a:bodyPr>
          <a:lstStyle>
            <a:lvl1pPr marL="0" indent="0">
              <a:buNone/>
              <a:defRPr sz="3600">
                <a:latin typeface="Segoe UI" panose="020B0502040204020203" pitchFamily="34" charset="0"/>
                <a:cs typeface="Segoe UI" panose="020B0502040204020203" pitchFamily="34" charset="0"/>
              </a:defRPr>
            </a:lvl1pPr>
          </a:lstStyle>
          <a:p>
            <a:pPr lvl="0"/>
            <a:r>
              <a:rPr lang="en-US" dirty="0"/>
              <a:t>Quote here Twenty Words or Less. Keep it Short and Memorable. Quote here Twenty Words or Less. Keep it Short.”</a:t>
            </a:r>
          </a:p>
        </p:txBody>
      </p:sp>
    </p:spTree>
    <p:extLst>
      <p:ext uri="{BB962C8B-B14F-4D97-AF65-F5344CB8AC3E}">
        <p14:creationId xmlns:p14="http://schemas.microsoft.com/office/powerpoint/2010/main" val="7800842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wHeader-nL">
    <p:spTree>
      <p:nvGrpSpPr>
        <p:cNvPr id="1" name=""/>
        <p:cNvGrpSpPr/>
        <p:nvPr/>
      </p:nvGrpSpPr>
      <p:grpSpPr>
        <a:xfrm>
          <a:off x="0" y="0"/>
          <a:ext cx="0" cy="0"/>
          <a:chOff x="0" y="0"/>
          <a:chExt cx="0" cy="0"/>
        </a:xfrm>
      </p:grpSpPr>
      <p:sp>
        <p:nvSpPr>
          <p:cNvPr id="7" name="Freeform 6"/>
          <p:cNvSpPr/>
          <p:nvPr userDrawn="1"/>
        </p:nvSpPr>
        <p:spPr>
          <a:xfrm>
            <a:off x="404557" y="1137979"/>
            <a:ext cx="911259" cy="811812"/>
          </a:xfrm>
          <a:custGeom>
            <a:avLst/>
            <a:gdLst/>
            <a:ahLst/>
            <a:cxnLst/>
            <a:rect l="l" t="t" r="r" b="b"/>
            <a:pathLst>
              <a:path w="1246682" h="1110630">
                <a:moveTo>
                  <a:pt x="1030110" y="0"/>
                </a:moveTo>
                <a:lnTo>
                  <a:pt x="1182821" y="97614"/>
                </a:lnTo>
                <a:cubicBezTo>
                  <a:pt x="1060478" y="268663"/>
                  <a:pt x="992915" y="445294"/>
                  <a:pt x="980131" y="627506"/>
                </a:cubicBezTo>
                <a:lnTo>
                  <a:pt x="1246682" y="627506"/>
                </a:lnTo>
                <a:lnTo>
                  <a:pt x="1246682" y="1110630"/>
                </a:lnTo>
                <a:lnTo>
                  <a:pt x="769112" y="1110630"/>
                </a:lnTo>
                <a:lnTo>
                  <a:pt x="769112" y="648548"/>
                </a:lnTo>
                <a:cubicBezTo>
                  <a:pt x="769112" y="470413"/>
                  <a:pt x="856111" y="254231"/>
                  <a:pt x="1030110" y="0"/>
                </a:cubicBezTo>
                <a:close/>
                <a:moveTo>
                  <a:pt x="260998" y="0"/>
                </a:moveTo>
                <a:lnTo>
                  <a:pt x="408157" y="92018"/>
                </a:lnTo>
                <a:cubicBezTo>
                  <a:pt x="282285" y="287246"/>
                  <a:pt x="216573" y="465742"/>
                  <a:pt x="211020" y="627506"/>
                </a:cubicBezTo>
                <a:lnTo>
                  <a:pt x="472018" y="627506"/>
                </a:lnTo>
                <a:lnTo>
                  <a:pt x="472018" y="1110630"/>
                </a:lnTo>
                <a:lnTo>
                  <a:pt x="0" y="1110630"/>
                </a:lnTo>
                <a:lnTo>
                  <a:pt x="0" y="648548"/>
                </a:lnTo>
                <a:cubicBezTo>
                  <a:pt x="0" y="449994"/>
                  <a:pt x="87000" y="233811"/>
                  <a:pt x="260998" y="0"/>
                </a:cubicBezTo>
                <a:close/>
              </a:path>
            </a:pathLst>
          </a:custGeom>
          <a:gradFill flip="none" rotWithShape="1">
            <a:gsLst>
              <a:gs pos="0">
                <a:srgbClr val="E6F3D9"/>
              </a:gs>
              <a:gs pos="100000">
                <a:srgbClr val="C5E4A6"/>
              </a:gs>
            </a:gsLst>
            <a:lin ang="4800000" scaled="0"/>
            <a:tileRect/>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Content Placeholder 5"/>
          <p:cNvSpPr>
            <a:spLocks noGrp="1"/>
          </p:cNvSpPr>
          <p:nvPr>
            <p:ph sz="quarter" idx="4" hasCustomPrompt="1"/>
          </p:nvPr>
        </p:nvSpPr>
        <p:spPr>
          <a:xfrm>
            <a:off x="1065009" y="4131482"/>
            <a:ext cx="7681428" cy="489163"/>
          </a:xfrm>
        </p:spPr>
        <p:txBody>
          <a:bodyPr anchor="b">
            <a:normAutofit/>
          </a:bodyPr>
          <a:lstStyle>
            <a:lvl1pPr marL="0" indent="0" algn="r">
              <a:buFont typeface="Courier New" panose="02070309020205020404" pitchFamily="49" charset="0"/>
              <a:buNone/>
              <a:defRPr sz="1600" b="1" spc="0" baseline="0">
                <a:latin typeface="+mn-lt"/>
              </a:defRPr>
            </a:lvl1pPr>
            <a:lvl2pPr marL="891540" indent="-342900">
              <a:buFont typeface="Arial" panose="020B0604020202020204" pitchFamily="34" charset="0"/>
              <a:buChar char="•"/>
              <a:defRPr sz="2400"/>
            </a:lvl2pPr>
            <a:lvl3pPr marL="1371600" indent="-274320">
              <a:buFont typeface="Wingdings" panose="05000000000000000000" pitchFamily="2" charset="2"/>
              <a:buChar char="§"/>
              <a:defRPr sz="2160"/>
            </a:lvl3pPr>
            <a:lvl4pPr>
              <a:defRPr sz="1920"/>
            </a:lvl4pPr>
            <a:lvl5pPr>
              <a:defRPr sz="1920"/>
            </a:lvl5pPr>
            <a:lvl6pPr>
              <a:defRPr sz="1920"/>
            </a:lvl6pPr>
            <a:lvl7pPr>
              <a:defRPr sz="1920"/>
            </a:lvl7pPr>
            <a:lvl8pPr>
              <a:defRPr sz="1920"/>
            </a:lvl8pPr>
            <a:lvl9pPr>
              <a:defRPr sz="1920"/>
            </a:lvl9pPr>
          </a:lstStyle>
          <a:p>
            <a:pPr lvl="0"/>
            <a:r>
              <a:rPr lang="en-US" dirty="0"/>
              <a:t>- Credit in bold</a:t>
            </a:r>
          </a:p>
        </p:txBody>
      </p:sp>
      <p:sp>
        <p:nvSpPr>
          <p:cNvPr id="8" name="Slide Number Placeholder 7"/>
          <p:cNvSpPr>
            <a:spLocks noGrp="1"/>
          </p:cNvSpPr>
          <p:nvPr>
            <p:ph type="sldNum" sz="quarter" idx="10"/>
          </p:nvPr>
        </p:nvSpPr>
        <p:spPr/>
        <p:txBody>
          <a:bodyPr/>
          <a:lstStyle/>
          <a:p>
            <a:fld id="{1D648693-0942-45E9-83AE-76FC568F9452}" type="slidenum">
              <a:rPr lang="en-US" smtClean="0"/>
              <a:pPr/>
              <a:t>‹#›</a:t>
            </a:fld>
            <a:endParaRPr lang="en-US" dirty="0"/>
          </a:p>
        </p:txBody>
      </p:sp>
      <p:sp>
        <p:nvSpPr>
          <p:cNvPr id="3" name="Title 2"/>
          <p:cNvSpPr>
            <a:spLocks noGrp="1"/>
          </p:cNvSpPr>
          <p:nvPr>
            <p:ph type="title"/>
          </p:nvPr>
        </p:nvSpPr>
        <p:spPr>
          <a:xfrm>
            <a:off x="457200" y="498142"/>
            <a:ext cx="8229600" cy="763937"/>
          </a:xfrm>
          <a:prstGeom prst="rect">
            <a:avLst/>
          </a:prstGeom>
        </p:spPr>
        <p:txBody>
          <a:bodyPr/>
          <a:lstStyle/>
          <a:p>
            <a:r>
              <a:rPr lang="en-US"/>
              <a:t>Click to edit Master title style</a:t>
            </a:r>
          </a:p>
        </p:txBody>
      </p:sp>
      <p:sp>
        <p:nvSpPr>
          <p:cNvPr id="5" name="Text Placeholder 4"/>
          <p:cNvSpPr>
            <a:spLocks noGrp="1"/>
          </p:cNvSpPr>
          <p:nvPr>
            <p:ph type="body" sz="quarter" idx="11" hasCustomPrompt="1"/>
          </p:nvPr>
        </p:nvSpPr>
        <p:spPr>
          <a:xfrm>
            <a:off x="1065213" y="1376363"/>
            <a:ext cx="7681912" cy="2576512"/>
          </a:xfrm>
        </p:spPr>
        <p:txBody>
          <a:bodyPr/>
          <a:lstStyle>
            <a:lvl1pPr marL="0" indent="0">
              <a:buNone/>
              <a:defRPr/>
            </a:lvl1pPr>
          </a:lstStyle>
          <a:p>
            <a:pPr lvl="0"/>
            <a:r>
              <a:rPr lang="en-US" dirty="0"/>
              <a:t>Quote here Twenty Words or Less. Keep it Short and Memorable. Quote here Twenty Words or Less. Keep it Short.”</a:t>
            </a:r>
          </a:p>
        </p:txBody>
      </p:sp>
    </p:spTree>
    <p:extLst>
      <p:ext uri="{BB962C8B-B14F-4D97-AF65-F5344CB8AC3E}">
        <p14:creationId xmlns:p14="http://schemas.microsoft.com/office/powerpoint/2010/main" val="33544315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Complete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1938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with background">
    <p:spTree>
      <p:nvGrpSpPr>
        <p:cNvPr id="1" name=""/>
        <p:cNvGrpSpPr/>
        <p:nvPr/>
      </p:nvGrpSpPr>
      <p:grpSpPr>
        <a:xfrm>
          <a:off x="0" y="0"/>
          <a:ext cx="0" cy="0"/>
          <a:chOff x="0" y="0"/>
          <a:chExt cx="0" cy="0"/>
        </a:xfrm>
      </p:grpSpPr>
      <p:pic>
        <p:nvPicPr>
          <p:cNvPr id="7" name="Picture 6" title="Patent drawing background"/>
          <p:cNvPicPr>
            <a:picLocks noChangeAspect="1"/>
          </p:cNvPicPr>
          <p:nvPr userDrawn="1"/>
        </p:nvPicPr>
        <p:blipFill rotWithShape="1">
          <a:blip r:embed="rId2"/>
          <a:srcRect r="-76"/>
          <a:stretch/>
        </p:blipFill>
        <p:spPr>
          <a:xfrm>
            <a:off x="0" y="42389"/>
            <a:ext cx="9150889" cy="5456393"/>
          </a:xfrm>
          <a:prstGeom prst="rect">
            <a:avLst/>
          </a:prstGeom>
        </p:spPr>
      </p:pic>
      <p:sp>
        <p:nvSpPr>
          <p:cNvPr id="9" name="Rectangle 9"/>
          <p:cNvSpPr/>
          <p:nvPr userDrawn="1"/>
        </p:nvSpPr>
        <p:spPr>
          <a:xfrm>
            <a:off x="-6196" y="4283558"/>
            <a:ext cx="9150195" cy="1431441"/>
          </a:xfrm>
          <a:custGeom>
            <a:avLst/>
            <a:gdLst>
              <a:gd name="connsiteX0" fmla="*/ 0 w 9144000"/>
              <a:gd name="connsiteY0" fmla="*/ 0 h 1762512"/>
              <a:gd name="connsiteX1" fmla="*/ 9144000 w 9144000"/>
              <a:gd name="connsiteY1" fmla="*/ 0 h 1762512"/>
              <a:gd name="connsiteX2" fmla="*/ 9144000 w 9144000"/>
              <a:gd name="connsiteY2" fmla="*/ 1762512 h 1762512"/>
              <a:gd name="connsiteX3" fmla="*/ 0 w 9144000"/>
              <a:gd name="connsiteY3" fmla="*/ 1762512 h 1762512"/>
              <a:gd name="connsiteX4" fmla="*/ 0 w 9144000"/>
              <a:gd name="connsiteY4" fmla="*/ 0 h 1762512"/>
              <a:gd name="connsiteX0" fmla="*/ 80537 w 9144000"/>
              <a:gd name="connsiteY0" fmla="*/ 613317 h 1762512"/>
              <a:gd name="connsiteX1" fmla="*/ 9144000 w 9144000"/>
              <a:gd name="connsiteY1" fmla="*/ 0 h 1762512"/>
              <a:gd name="connsiteX2" fmla="*/ 9144000 w 9144000"/>
              <a:gd name="connsiteY2" fmla="*/ 1762512 h 1762512"/>
              <a:gd name="connsiteX3" fmla="*/ 0 w 9144000"/>
              <a:gd name="connsiteY3" fmla="*/ 1762512 h 1762512"/>
              <a:gd name="connsiteX4" fmla="*/ 80537 w 9144000"/>
              <a:gd name="connsiteY4" fmla="*/ 613317 h 1762512"/>
              <a:gd name="connsiteX0" fmla="*/ 0 w 9150195"/>
              <a:gd name="connsiteY0" fmla="*/ 229219 h 1762512"/>
              <a:gd name="connsiteX1" fmla="*/ 9150195 w 9150195"/>
              <a:gd name="connsiteY1" fmla="*/ 0 h 1762512"/>
              <a:gd name="connsiteX2" fmla="*/ 9150195 w 9150195"/>
              <a:gd name="connsiteY2" fmla="*/ 1762512 h 1762512"/>
              <a:gd name="connsiteX3" fmla="*/ 6195 w 9150195"/>
              <a:gd name="connsiteY3" fmla="*/ 1762512 h 1762512"/>
              <a:gd name="connsiteX4" fmla="*/ 0 w 9150195"/>
              <a:gd name="connsiteY4" fmla="*/ 229219 h 1762512"/>
              <a:gd name="connsiteX0" fmla="*/ 0 w 9150195"/>
              <a:gd name="connsiteY0" fmla="*/ 229219 h 1762512"/>
              <a:gd name="connsiteX1" fmla="*/ 4161872 w 9150195"/>
              <a:gd name="connsiteY1" fmla="*/ 125335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997718 w 9150195"/>
              <a:gd name="connsiteY1" fmla="*/ 1252784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 name="connsiteX0" fmla="*/ 0 w 9150195"/>
              <a:gd name="connsiteY0" fmla="*/ 229219 h 1762512"/>
              <a:gd name="connsiteX1" fmla="*/ 3086234 w 9150195"/>
              <a:gd name="connsiteY1" fmla="*/ 475233 h 1762512"/>
              <a:gd name="connsiteX2" fmla="*/ 9150195 w 9150195"/>
              <a:gd name="connsiteY2" fmla="*/ 0 h 1762512"/>
              <a:gd name="connsiteX3" fmla="*/ 9150195 w 9150195"/>
              <a:gd name="connsiteY3" fmla="*/ 1762512 h 1762512"/>
              <a:gd name="connsiteX4" fmla="*/ 6195 w 9150195"/>
              <a:gd name="connsiteY4" fmla="*/ 1762512 h 1762512"/>
              <a:gd name="connsiteX5" fmla="*/ 0 w 9150195"/>
              <a:gd name="connsiteY5" fmla="*/ 229219 h 176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0195" h="1762512">
                <a:moveTo>
                  <a:pt x="0" y="229219"/>
                </a:moveTo>
                <a:lnTo>
                  <a:pt x="3086234" y="475233"/>
                </a:lnTo>
                <a:lnTo>
                  <a:pt x="9150195" y="0"/>
                </a:lnTo>
                <a:lnTo>
                  <a:pt x="9150195" y="1762512"/>
                </a:lnTo>
                <a:lnTo>
                  <a:pt x="6195" y="1762512"/>
                </a:lnTo>
                <a:lnTo>
                  <a:pt x="0" y="229219"/>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11" name="Rectangle 9"/>
          <p:cNvSpPr/>
          <p:nvPr userDrawn="1"/>
        </p:nvSpPr>
        <p:spPr>
          <a:xfrm>
            <a:off x="-815" y="0"/>
            <a:ext cx="9144000" cy="378022"/>
          </a:xfrm>
          <a:custGeom>
            <a:avLst/>
            <a:gdLst>
              <a:gd name="connsiteX0" fmla="*/ 0 w 9144000"/>
              <a:gd name="connsiteY0" fmla="*/ 0 h 242186"/>
              <a:gd name="connsiteX1" fmla="*/ 9144000 w 9144000"/>
              <a:gd name="connsiteY1" fmla="*/ 0 h 242186"/>
              <a:gd name="connsiteX2" fmla="*/ 9144000 w 9144000"/>
              <a:gd name="connsiteY2" fmla="*/ 242186 h 242186"/>
              <a:gd name="connsiteX3" fmla="*/ 0 w 9144000"/>
              <a:gd name="connsiteY3" fmla="*/ 242186 h 242186"/>
              <a:gd name="connsiteX4" fmla="*/ 0 w 9144000"/>
              <a:gd name="connsiteY4" fmla="*/ 0 h 242186"/>
              <a:gd name="connsiteX0" fmla="*/ 0 w 9144000"/>
              <a:gd name="connsiteY0" fmla="*/ 0 h 472558"/>
              <a:gd name="connsiteX1" fmla="*/ 9144000 w 9144000"/>
              <a:gd name="connsiteY1" fmla="*/ 0 h 472558"/>
              <a:gd name="connsiteX2" fmla="*/ 9144000 w 9144000"/>
              <a:gd name="connsiteY2" fmla="*/ 242186 h 472558"/>
              <a:gd name="connsiteX3" fmla="*/ 6119628 w 9144000"/>
              <a:gd name="connsiteY3" fmla="*/ 472558 h 472558"/>
              <a:gd name="connsiteX4" fmla="*/ 0 w 9144000"/>
              <a:gd name="connsiteY4" fmla="*/ 0 h 472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472558">
                <a:moveTo>
                  <a:pt x="0" y="0"/>
                </a:moveTo>
                <a:lnTo>
                  <a:pt x="9144000" y="0"/>
                </a:lnTo>
                <a:lnTo>
                  <a:pt x="9144000" y="242186"/>
                </a:lnTo>
                <a:lnTo>
                  <a:pt x="6119628" y="472558"/>
                </a:lnTo>
                <a:lnTo>
                  <a:pt x="0" y="0"/>
                </a:lnTo>
                <a:close/>
              </a:path>
            </a:pathLst>
          </a:cu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2" name="Title 1"/>
          <p:cNvSpPr>
            <a:spLocks noGrp="1"/>
          </p:cNvSpPr>
          <p:nvPr>
            <p:ph type="ctrTitle"/>
          </p:nvPr>
        </p:nvSpPr>
        <p:spPr>
          <a:xfrm>
            <a:off x="685800" y="1277208"/>
            <a:ext cx="7772400" cy="1225021"/>
          </a:xfrm>
        </p:spPr>
        <p:txBody>
          <a:bodyPr/>
          <a:lstStyle>
            <a:lvl1pPr algn="l">
              <a:defRPr/>
            </a:lvl1pPr>
          </a:lstStyle>
          <a:p>
            <a:r>
              <a:rPr lang="en-US"/>
              <a:t>Click to edit Master title style</a:t>
            </a:r>
            <a:endParaRPr lang="en-US" dirty="0"/>
          </a:p>
        </p:txBody>
      </p:sp>
      <p:sp>
        <p:nvSpPr>
          <p:cNvPr id="3" name="Subtitle 2"/>
          <p:cNvSpPr>
            <a:spLocks noGrp="1"/>
          </p:cNvSpPr>
          <p:nvPr>
            <p:ph type="subTitle" idx="1"/>
          </p:nvPr>
        </p:nvSpPr>
        <p:spPr>
          <a:xfrm>
            <a:off x="685800" y="2826248"/>
            <a:ext cx="7086600" cy="14605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8" name="Picture 7" title="USPTO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04527" y="4701650"/>
            <a:ext cx="1338876" cy="662731"/>
          </a:xfrm>
          <a:prstGeom prst="rect">
            <a:avLst/>
          </a:prstGeom>
        </p:spPr>
      </p:pic>
    </p:spTree>
    <p:extLst>
      <p:ext uri="{BB962C8B-B14F-4D97-AF65-F5344CB8AC3E}">
        <p14:creationId xmlns:p14="http://schemas.microsoft.com/office/powerpoint/2010/main" val="1682424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457200" y="1447584"/>
            <a:ext cx="8229600" cy="3786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lvl1pPr>
              <a:defRPr sz="800">
                <a:solidFill>
                  <a:schemeClr val="tx1"/>
                </a:solidFill>
              </a:defRPr>
            </a:lvl1pPr>
          </a:lstStyle>
          <a:p>
            <a:fld id="{1D648693-0942-45E9-83AE-76FC568F9452}" type="slidenum">
              <a:rPr lang="en-US" smtClean="0"/>
              <a:pPr/>
              <a:t>‹#›</a:t>
            </a:fld>
            <a:endParaRPr lang="en-US" dirty="0"/>
          </a:p>
        </p:txBody>
      </p:sp>
    </p:spTree>
    <p:extLst>
      <p:ext uri="{BB962C8B-B14F-4D97-AF65-F5344CB8AC3E}">
        <p14:creationId xmlns:p14="http://schemas.microsoft.com/office/powerpoint/2010/main" val="2618672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 2 line head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457200" y="1849582"/>
            <a:ext cx="8229600" cy="3491345"/>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3852428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Divider slide">
    <p:spTree>
      <p:nvGrpSpPr>
        <p:cNvPr id="1" name=""/>
        <p:cNvGrpSpPr/>
        <p:nvPr/>
      </p:nvGrpSpPr>
      <p:grpSpPr>
        <a:xfrm>
          <a:off x="0" y="0"/>
          <a:ext cx="0" cy="0"/>
          <a:chOff x="0" y="0"/>
          <a:chExt cx="0" cy="0"/>
        </a:xfrm>
      </p:grpSpPr>
      <p:sp>
        <p:nvSpPr>
          <p:cNvPr id="5" name="Rectangle 4"/>
          <p:cNvSpPr/>
          <p:nvPr userDrawn="1"/>
        </p:nvSpPr>
        <p:spPr>
          <a:xfrm>
            <a:off x="0" y="0"/>
            <a:ext cx="9144000" cy="5715000"/>
          </a:xfrm>
          <a:prstGeom prst="rect">
            <a:avLst/>
          </a:prstGeom>
          <a:solidFill>
            <a:srgbClr val="21573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2" name="Title 1"/>
          <p:cNvSpPr>
            <a:spLocks noGrp="1"/>
          </p:cNvSpPr>
          <p:nvPr>
            <p:ph type="title"/>
          </p:nvPr>
        </p:nvSpPr>
        <p:spPr>
          <a:xfrm>
            <a:off x="722313" y="3672417"/>
            <a:ext cx="7772400" cy="1135063"/>
          </a:xfrm>
        </p:spPr>
        <p:txBody>
          <a:bodyPr anchor="t"/>
          <a:lstStyle>
            <a:lvl1pPr algn="l">
              <a:defRPr sz="4000" b="1" cap="none"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22313" y="2422261"/>
            <a:ext cx="7772400" cy="1250156"/>
          </a:xfrm>
        </p:spPr>
        <p:txBody>
          <a:bodyPr anchor="b"/>
          <a:lstStyle>
            <a:lvl1pPr marL="0" indent="0">
              <a:buNone/>
              <a:defRPr sz="2000">
                <a:solidFill>
                  <a:schemeClr val="accent3">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322231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p:cNvSpPr>
            <a:spLocks noGrp="1"/>
          </p:cNvSpPr>
          <p:nvPr>
            <p:ph sz="half" idx="1"/>
          </p:nvPr>
        </p:nvSpPr>
        <p:spPr>
          <a:xfrm>
            <a:off x="457200" y="1333500"/>
            <a:ext cx="4038600" cy="342238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33500"/>
            <a:ext cx="4038600" cy="342238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3233405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Text Placeholder 2"/>
          <p:cNvSpPr>
            <a:spLocks noGrp="1"/>
          </p:cNvSpPr>
          <p:nvPr>
            <p:ph type="body" idx="1"/>
          </p:nvPr>
        </p:nvSpPr>
        <p:spPr>
          <a:xfrm>
            <a:off x="457200" y="1423200"/>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956335"/>
            <a:ext cx="4040188" cy="28696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423200"/>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956335"/>
            <a:ext cx="4041775" cy="28696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0"/>
          </p:nvPr>
        </p:nvSpPr>
        <p:spPr/>
        <p:txBody>
          <a:bodyPr/>
          <a:lstStyle/>
          <a:p>
            <a:fld id="{1D648693-0942-45E9-83AE-76FC568F9452}" type="slidenum">
              <a:rPr lang="en-US" smtClean="0"/>
              <a:pPr/>
              <a:t>‹#›</a:t>
            </a:fld>
            <a:endParaRPr lang="en-US"/>
          </a:p>
        </p:txBody>
      </p:sp>
    </p:spTree>
    <p:extLst>
      <p:ext uri="{BB962C8B-B14F-4D97-AF65-F5344CB8AC3E}">
        <p14:creationId xmlns:p14="http://schemas.microsoft.com/office/powerpoint/2010/main" val="4164349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1D648693-0942-45E9-83AE-76FC568F9452}" type="slidenum">
              <a:rPr lang="en-US" smtClean="0"/>
              <a:pPr/>
              <a:t>‹#›</a:t>
            </a:fld>
            <a:endParaRPr lang="en-US"/>
          </a:p>
        </p:txBody>
      </p:sp>
      <p:sp>
        <p:nvSpPr>
          <p:cNvPr id="4" name="Title Placeholder 1"/>
          <p:cNvSpPr>
            <a:spLocks noGrp="1"/>
          </p:cNvSpPr>
          <p:nvPr>
            <p:ph type="title"/>
          </p:nvPr>
        </p:nvSpPr>
        <p:spPr>
          <a:xfrm>
            <a:off x="457200" y="464024"/>
            <a:ext cx="8229600" cy="798056"/>
          </a:xfrm>
          <a:prstGeom prst="rect">
            <a:avLst/>
          </a:prstGeom>
        </p:spPr>
        <p:txBody>
          <a:bodyPr vert="horz" lIns="91440" tIns="45720" rIns="91440" bIns="45720" rtlCol="0" anchor="t" anchorCtr="0">
            <a:normAutofit/>
          </a:bodyPr>
          <a:lstStyle/>
          <a:p>
            <a:r>
              <a:rPr lang="en-US"/>
              <a:t>Click to edit Master title style</a:t>
            </a:r>
            <a:endParaRPr lang="en-US" dirty="0"/>
          </a:p>
        </p:txBody>
      </p:sp>
    </p:spTree>
    <p:extLst>
      <p:ext uri="{BB962C8B-B14F-4D97-AF65-F5344CB8AC3E}">
        <p14:creationId xmlns:p14="http://schemas.microsoft.com/office/powerpoint/2010/main" val="1892130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64024"/>
            <a:ext cx="8229600" cy="798056"/>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447584"/>
            <a:ext cx="8229600" cy="365755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412669" y="4896546"/>
            <a:ext cx="1322587" cy="466236"/>
          </a:xfrm>
          <a:prstGeom prst="rect">
            <a:avLst/>
          </a:prstGeom>
        </p:spPr>
      </p:pic>
      <p:sp>
        <p:nvSpPr>
          <p:cNvPr id="5" name="Slide Number Placeholder 4"/>
          <p:cNvSpPr>
            <a:spLocks noGrp="1"/>
          </p:cNvSpPr>
          <p:nvPr>
            <p:ph type="sldNum" sz="quarter" idx="4"/>
          </p:nvPr>
        </p:nvSpPr>
        <p:spPr>
          <a:xfrm>
            <a:off x="457200" y="5297488"/>
            <a:ext cx="2057400" cy="303212"/>
          </a:xfrm>
          <a:prstGeom prst="rect">
            <a:avLst/>
          </a:prstGeom>
        </p:spPr>
        <p:txBody>
          <a:bodyPr vert="horz" lIns="91440" tIns="45720" rIns="91440" bIns="45720" rtlCol="0" anchor="ctr"/>
          <a:lstStyle>
            <a:lvl1pPr algn="l">
              <a:defRPr sz="800">
                <a:solidFill>
                  <a:schemeClr val="tx1"/>
                </a:solidFill>
              </a:defRPr>
            </a:lvl1pPr>
          </a:lstStyle>
          <a:p>
            <a:fld id="{1D648693-0942-45E9-83AE-76FC568F9452}" type="slidenum">
              <a:rPr lang="en-US" smtClean="0"/>
              <a:pPr/>
              <a:t>‹#›</a:t>
            </a:fld>
            <a:endParaRPr lang="en-US" dirty="0"/>
          </a:p>
        </p:txBody>
      </p:sp>
      <p:sp>
        <p:nvSpPr>
          <p:cNvPr id="9" name="Rectangle 9"/>
          <p:cNvSpPr/>
          <p:nvPr userDrawn="1"/>
        </p:nvSpPr>
        <p:spPr>
          <a:xfrm>
            <a:off x="-815" y="0"/>
            <a:ext cx="9144000" cy="378022"/>
          </a:xfrm>
          <a:custGeom>
            <a:avLst/>
            <a:gdLst>
              <a:gd name="connsiteX0" fmla="*/ 0 w 9144000"/>
              <a:gd name="connsiteY0" fmla="*/ 0 h 242186"/>
              <a:gd name="connsiteX1" fmla="*/ 9144000 w 9144000"/>
              <a:gd name="connsiteY1" fmla="*/ 0 h 242186"/>
              <a:gd name="connsiteX2" fmla="*/ 9144000 w 9144000"/>
              <a:gd name="connsiteY2" fmla="*/ 242186 h 242186"/>
              <a:gd name="connsiteX3" fmla="*/ 0 w 9144000"/>
              <a:gd name="connsiteY3" fmla="*/ 242186 h 242186"/>
              <a:gd name="connsiteX4" fmla="*/ 0 w 9144000"/>
              <a:gd name="connsiteY4" fmla="*/ 0 h 242186"/>
              <a:gd name="connsiteX0" fmla="*/ 0 w 9144000"/>
              <a:gd name="connsiteY0" fmla="*/ 0 h 472558"/>
              <a:gd name="connsiteX1" fmla="*/ 9144000 w 9144000"/>
              <a:gd name="connsiteY1" fmla="*/ 0 h 472558"/>
              <a:gd name="connsiteX2" fmla="*/ 9144000 w 9144000"/>
              <a:gd name="connsiteY2" fmla="*/ 242186 h 472558"/>
              <a:gd name="connsiteX3" fmla="*/ 6119628 w 9144000"/>
              <a:gd name="connsiteY3" fmla="*/ 472558 h 472558"/>
              <a:gd name="connsiteX4" fmla="*/ 0 w 9144000"/>
              <a:gd name="connsiteY4" fmla="*/ 0 h 472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472558">
                <a:moveTo>
                  <a:pt x="0" y="0"/>
                </a:moveTo>
                <a:lnTo>
                  <a:pt x="9144000" y="0"/>
                </a:lnTo>
                <a:lnTo>
                  <a:pt x="9144000" y="242186"/>
                </a:lnTo>
                <a:lnTo>
                  <a:pt x="6119628" y="472558"/>
                </a:lnTo>
                <a:lnTo>
                  <a:pt x="0" y="0"/>
                </a:lnTo>
                <a:close/>
              </a:path>
            </a:pathLst>
          </a:custGeom>
          <a:solidFill>
            <a:srgbClr val="215732">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Tree>
    <p:extLst>
      <p:ext uri="{BB962C8B-B14F-4D97-AF65-F5344CB8AC3E}">
        <p14:creationId xmlns:p14="http://schemas.microsoft.com/office/powerpoint/2010/main" val="632847030"/>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60" r:id="rId3"/>
    <p:sldLayoutId id="2147483650" r:id="rId4"/>
    <p:sldLayoutId id="2147483670" r:id="rId5"/>
    <p:sldLayoutId id="2147483651" r:id="rId6"/>
    <p:sldLayoutId id="2147483652" r:id="rId7"/>
    <p:sldLayoutId id="2147483653" r:id="rId8"/>
    <p:sldLayoutId id="2147483654" r:id="rId9"/>
    <p:sldLayoutId id="2147483655" r:id="rId10"/>
    <p:sldLayoutId id="2147483693" r:id="rId11"/>
    <p:sldLayoutId id="2147483694" r:id="rId12"/>
    <p:sldLayoutId id="2147483658" r:id="rId13"/>
    <p:sldLayoutId id="2147483671" r:id="rId14"/>
    <p:sldLayoutId id="2147483659" r:id="rId15"/>
    <p:sldLayoutId id="2147483672" r:id="rId16"/>
    <p:sldLayoutId id="2147483697" r:id="rId17"/>
    <p:sldLayoutId id="2147483698" r:id="rId18"/>
  </p:sldLayoutIdLst>
  <p:hf hdr="0" ftr="0" dt="0"/>
  <p:txStyles>
    <p:titleStyle>
      <a:lvl1pPr algn="l" defTabSz="457200" rtl="0" eaLnBrk="1" latinLnBrk="0" hangingPunct="1">
        <a:spcBef>
          <a:spcPct val="0"/>
        </a:spcBef>
        <a:buNone/>
        <a:defRPr sz="3600" b="1" kern="1200">
          <a:solidFill>
            <a:schemeClr val="tx1"/>
          </a:solidFill>
          <a:latin typeface="Segoe UI"/>
          <a:ea typeface="+mj-ea"/>
          <a:cs typeface="+mj-cs"/>
        </a:defRPr>
      </a:lvl1pPr>
    </p:titleStyle>
    <p:bodyStyle>
      <a:lvl1pPr marL="342900" indent="-342900" algn="l" defTabSz="457200" rtl="0" eaLnBrk="1" latinLnBrk="0" hangingPunct="1">
        <a:spcBef>
          <a:spcPts val="900"/>
        </a:spcBef>
        <a:buFont typeface="Arial"/>
        <a:buChar char="•"/>
        <a:defRPr sz="3200" kern="1200">
          <a:solidFill>
            <a:schemeClr val="tx1"/>
          </a:solidFill>
          <a:latin typeface="Segoe UI" panose="020B0502040204020203" pitchFamily="34" charset="0"/>
          <a:ea typeface="+mn-ea"/>
          <a:cs typeface="Segoe UI" panose="020B0502040204020203" pitchFamily="34" charset="0"/>
        </a:defRPr>
      </a:lvl1pPr>
      <a:lvl2pPr marL="742950" indent="-285750" algn="l" defTabSz="457200" rtl="0" eaLnBrk="1" latinLnBrk="0" hangingPunct="1">
        <a:spcBef>
          <a:spcPts val="900"/>
        </a:spcBef>
        <a:buFont typeface="Arial"/>
        <a:buChar char="–"/>
        <a:defRPr sz="28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457200" rtl="0" eaLnBrk="1" latinLnBrk="0" hangingPunct="1">
        <a:spcBef>
          <a:spcPts val="900"/>
        </a:spcBef>
        <a:buFont typeface="Arial"/>
        <a:buChar char="•"/>
        <a:defRPr sz="24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457200" rtl="0" eaLnBrk="1" latinLnBrk="0" hangingPunct="1">
        <a:spcBef>
          <a:spcPts val="900"/>
        </a:spcBef>
        <a:buFont typeface="Arial"/>
        <a:buChar char="–"/>
        <a:defRPr sz="20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457200" rtl="0" eaLnBrk="1" latinLnBrk="0" hangingPunct="1">
        <a:spcBef>
          <a:spcPts val="900"/>
        </a:spcBef>
        <a:buFont typeface="Arial"/>
        <a:buChar char="»"/>
        <a:defRPr sz="20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447584"/>
            <a:ext cx="8229600" cy="365755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4"/>
          <p:cNvSpPr>
            <a:spLocks noGrp="1"/>
          </p:cNvSpPr>
          <p:nvPr>
            <p:ph type="sldNum" sz="quarter" idx="4"/>
          </p:nvPr>
        </p:nvSpPr>
        <p:spPr>
          <a:xfrm>
            <a:off x="457200" y="5297488"/>
            <a:ext cx="2057400" cy="303212"/>
          </a:xfrm>
          <a:prstGeom prst="rect">
            <a:avLst/>
          </a:prstGeom>
        </p:spPr>
        <p:txBody>
          <a:bodyPr vert="horz" lIns="91440" tIns="45720" rIns="91440" bIns="45720" rtlCol="0" anchor="ctr"/>
          <a:lstStyle>
            <a:lvl1pPr algn="l">
              <a:defRPr sz="800">
                <a:solidFill>
                  <a:schemeClr val="tx1"/>
                </a:solidFill>
              </a:defRPr>
            </a:lvl1pPr>
          </a:lstStyle>
          <a:p>
            <a:fld id="{1D648693-0942-45E9-83AE-76FC568F9452}" type="slidenum">
              <a:rPr lang="en-US" smtClean="0"/>
              <a:pPr/>
              <a:t>‹#›</a:t>
            </a:fld>
            <a:endParaRPr lang="en-US" dirty="0"/>
          </a:p>
        </p:txBody>
      </p:sp>
      <p:sp>
        <p:nvSpPr>
          <p:cNvPr id="6" name="Rectangle 9"/>
          <p:cNvSpPr/>
          <p:nvPr userDrawn="1"/>
        </p:nvSpPr>
        <p:spPr>
          <a:xfrm>
            <a:off x="-815" y="0"/>
            <a:ext cx="9144000" cy="378022"/>
          </a:xfrm>
          <a:custGeom>
            <a:avLst/>
            <a:gdLst>
              <a:gd name="connsiteX0" fmla="*/ 0 w 9144000"/>
              <a:gd name="connsiteY0" fmla="*/ 0 h 242186"/>
              <a:gd name="connsiteX1" fmla="*/ 9144000 w 9144000"/>
              <a:gd name="connsiteY1" fmla="*/ 0 h 242186"/>
              <a:gd name="connsiteX2" fmla="*/ 9144000 w 9144000"/>
              <a:gd name="connsiteY2" fmla="*/ 242186 h 242186"/>
              <a:gd name="connsiteX3" fmla="*/ 0 w 9144000"/>
              <a:gd name="connsiteY3" fmla="*/ 242186 h 242186"/>
              <a:gd name="connsiteX4" fmla="*/ 0 w 9144000"/>
              <a:gd name="connsiteY4" fmla="*/ 0 h 242186"/>
              <a:gd name="connsiteX0" fmla="*/ 0 w 9144000"/>
              <a:gd name="connsiteY0" fmla="*/ 0 h 472558"/>
              <a:gd name="connsiteX1" fmla="*/ 9144000 w 9144000"/>
              <a:gd name="connsiteY1" fmla="*/ 0 h 472558"/>
              <a:gd name="connsiteX2" fmla="*/ 9144000 w 9144000"/>
              <a:gd name="connsiteY2" fmla="*/ 242186 h 472558"/>
              <a:gd name="connsiteX3" fmla="*/ 6119628 w 9144000"/>
              <a:gd name="connsiteY3" fmla="*/ 472558 h 472558"/>
              <a:gd name="connsiteX4" fmla="*/ 0 w 9144000"/>
              <a:gd name="connsiteY4" fmla="*/ 0 h 472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472558">
                <a:moveTo>
                  <a:pt x="0" y="0"/>
                </a:moveTo>
                <a:lnTo>
                  <a:pt x="9144000" y="0"/>
                </a:lnTo>
                <a:lnTo>
                  <a:pt x="9144000" y="242186"/>
                </a:lnTo>
                <a:lnTo>
                  <a:pt x="6119628" y="472558"/>
                </a:lnTo>
                <a:lnTo>
                  <a:pt x="0" y="0"/>
                </a:lnTo>
                <a:close/>
              </a:path>
            </a:pathLst>
          </a:custGeom>
          <a:solidFill>
            <a:srgbClr val="215732">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en-US" dirty="0">
              <a:effectLst/>
              <a:latin typeface="Segoe UI"/>
            </a:endParaRPr>
          </a:p>
        </p:txBody>
      </p:sp>
      <p:sp>
        <p:nvSpPr>
          <p:cNvPr id="7" name="Title Placeholder 1"/>
          <p:cNvSpPr>
            <a:spLocks noGrp="1"/>
          </p:cNvSpPr>
          <p:nvPr>
            <p:ph type="title"/>
          </p:nvPr>
        </p:nvSpPr>
        <p:spPr>
          <a:xfrm>
            <a:off x="457200" y="464024"/>
            <a:ext cx="8229600" cy="798056"/>
          </a:xfrm>
          <a:prstGeom prst="rect">
            <a:avLst/>
          </a:prstGeom>
        </p:spPr>
        <p:txBody>
          <a:bodyPr vert="horz" lIns="91440" tIns="45720" rIns="91440" bIns="45720" rtlCol="0" anchor="t" anchorCtr="0">
            <a:normAutofit/>
          </a:bodyPr>
          <a:lstStyle/>
          <a:p>
            <a:r>
              <a:rPr lang="en-US" dirty="0"/>
              <a:t>Click to edit Master title style</a:t>
            </a:r>
          </a:p>
        </p:txBody>
      </p:sp>
    </p:spTree>
    <p:extLst>
      <p:ext uri="{BB962C8B-B14F-4D97-AF65-F5344CB8AC3E}">
        <p14:creationId xmlns:p14="http://schemas.microsoft.com/office/powerpoint/2010/main" val="791547151"/>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91" r:id="rId3"/>
    <p:sldLayoutId id="2147483692" r:id="rId4"/>
    <p:sldLayoutId id="2147483681" r:id="rId5"/>
    <p:sldLayoutId id="2147483682" r:id="rId6"/>
    <p:sldLayoutId id="2147483695" r:id="rId7"/>
    <p:sldLayoutId id="2147483696" r:id="rId8"/>
    <p:sldLayoutId id="2147483686" r:id="rId9"/>
  </p:sldLayoutIdLst>
  <p:hf hdr="0" ftr="0" dt="0"/>
  <p:txStyles>
    <p:titleStyle>
      <a:lvl1pPr algn="l" defTabSz="457200" rtl="0" eaLnBrk="1" latinLnBrk="0" hangingPunct="1">
        <a:spcBef>
          <a:spcPct val="0"/>
        </a:spcBef>
        <a:buNone/>
        <a:defRPr sz="3600" b="1" kern="1200">
          <a:solidFill>
            <a:schemeClr val="tx1"/>
          </a:solidFill>
          <a:latin typeface="Segoe UI"/>
          <a:ea typeface="+mj-ea"/>
          <a:cs typeface="+mj-cs"/>
        </a:defRPr>
      </a:lvl1pPr>
    </p:titleStyle>
    <p:bodyStyle>
      <a:lvl1pPr marL="342900" indent="-342900" algn="l" defTabSz="457200" rtl="0" eaLnBrk="1" latinLnBrk="0" hangingPunct="1">
        <a:spcBef>
          <a:spcPts val="900"/>
        </a:spcBef>
        <a:buFont typeface="Arial"/>
        <a:buChar char="•"/>
        <a:defRPr sz="3200" kern="1200">
          <a:solidFill>
            <a:schemeClr val="tx1"/>
          </a:solidFill>
          <a:latin typeface="Segoe UI" panose="020B0502040204020203" pitchFamily="34" charset="0"/>
          <a:ea typeface="+mn-ea"/>
          <a:cs typeface="Segoe UI" panose="020B0502040204020203" pitchFamily="34" charset="0"/>
        </a:defRPr>
      </a:lvl1pPr>
      <a:lvl2pPr marL="742950" indent="-285750" algn="l" defTabSz="457200" rtl="0" eaLnBrk="1" latinLnBrk="0" hangingPunct="1">
        <a:spcBef>
          <a:spcPts val="900"/>
        </a:spcBef>
        <a:buFont typeface="Arial"/>
        <a:buChar char="–"/>
        <a:defRPr sz="28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457200" rtl="0" eaLnBrk="1" latinLnBrk="0" hangingPunct="1">
        <a:spcBef>
          <a:spcPts val="900"/>
        </a:spcBef>
        <a:buFont typeface="Arial"/>
        <a:buChar char="•"/>
        <a:defRPr sz="24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457200" rtl="0" eaLnBrk="1" latinLnBrk="0" hangingPunct="1">
        <a:spcBef>
          <a:spcPts val="900"/>
        </a:spcBef>
        <a:buFont typeface="Arial"/>
        <a:buChar char="–"/>
        <a:defRPr sz="20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457200" rtl="0" eaLnBrk="1" latinLnBrk="0" hangingPunct="1">
        <a:spcBef>
          <a:spcPts val="900"/>
        </a:spcBef>
        <a:buFont typeface="Arial"/>
        <a:buChar char="»"/>
        <a:defRPr sz="20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Excel_Macro-Enabled_Worksheet.xlsm"/><Relationship Id="rId2" Type="http://schemas.openxmlformats.org/officeDocument/2006/relationships/slideLayout" Target="../slideLayouts/slideLayout10.xml"/><Relationship Id="rId1" Type="http://schemas.openxmlformats.org/officeDocument/2006/relationships/vmlDrawing" Target="../drawings/vmlDrawing1.vml"/><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Excel_Macro-Enabled_Worksheet1.xlsm"/><Relationship Id="rId2" Type="http://schemas.openxmlformats.org/officeDocument/2006/relationships/slideLayout" Target="../slideLayouts/slideLayout10.xml"/><Relationship Id="rId1" Type="http://schemas.openxmlformats.org/officeDocument/2006/relationships/vmlDrawing" Target="../drawings/vmlDrawing2.vml"/><Relationship Id="rId4" Type="http://schemas.openxmlformats.org/officeDocument/2006/relationships/image" Target="../media/image8.emf"/></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Excel_Macro-Enabled_Worksheet2.xlsm"/><Relationship Id="rId2" Type="http://schemas.openxmlformats.org/officeDocument/2006/relationships/slideLayout" Target="../slideLayouts/slideLayout10.xml"/><Relationship Id="rId1" Type="http://schemas.openxmlformats.org/officeDocument/2006/relationships/vmlDrawing" Target="../drawings/vmlDrawing3.vml"/><Relationship Id="rId4" Type="http://schemas.openxmlformats.org/officeDocument/2006/relationships/image" Target="../media/image9.emf"/></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Excel_Macro-Enabled_Worksheet3.xlsm"/><Relationship Id="rId2" Type="http://schemas.openxmlformats.org/officeDocument/2006/relationships/slideLayout" Target="../slideLayouts/slideLayout10.xml"/><Relationship Id="rId1" Type="http://schemas.openxmlformats.org/officeDocument/2006/relationships/vmlDrawing" Target="../drawings/vmlDrawing4.vml"/><Relationship Id="rId4" Type="http://schemas.openxmlformats.org/officeDocument/2006/relationships/image" Target="../media/image1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24136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E27A14-E6B4-4E0D-B388-CA78B79A93DB}"/>
              </a:ext>
            </a:extLst>
          </p:cNvPr>
          <p:cNvSpPr>
            <a:spLocks noGrp="1"/>
          </p:cNvSpPr>
          <p:nvPr>
            <p:ph idx="1"/>
          </p:nvPr>
        </p:nvSpPr>
        <p:spPr>
          <a:xfrm>
            <a:off x="457200" y="698473"/>
            <a:ext cx="8229600" cy="4691686"/>
          </a:xfrm>
        </p:spPr>
        <p:txBody>
          <a:bodyPr>
            <a:normAutofit/>
          </a:bodyPr>
          <a:lstStyle/>
          <a:p>
            <a:pPr marL="457200" indent="-457200">
              <a:buFont typeface="+mj-lt"/>
              <a:buAutoNum type="arabicPeriod" startAt="4"/>
            </a:pPr>
            <a:r>
              <a:rPr lang="en-US" sz="2400" b="1" dirty="0"/>
              <a:t>WIPO 2.0:</a:t>
            </a:r>
          </a:p>
          <a:p>
            <a:pPr marL="457200" lvl="1" indent="0">
              <a:buNone/>
            </a:pPr>
            <a:r>
              <a:rPr lang="en-US" sz="1800" dirty="0"/>
              <a:t>Uses WGND 2.0. The WGND 2.0 has wider coverage and number of data sources including underrepresented countries. Weights are used for unisex names. </a:t>
            </a:r>
          </a:p>
          <a:p>
            <a:pPr marL="457200" lvl="1" indent="0">
              <a:buNone/>
            </a:pPr>
            <a:endParaRPr lang="en-US" sz="1800" dirty="0"/>
          </a:p>
          <a:p>
            <a:pPr marL="457200" indent="-457200">
              <a:buFont typeface="+mj-lt"/>
              <a:buAutoNum type="arabicPeriod" startAt="4"/>
            </a:pPr>
            <a:r>
              <a:rPr lang="en-US" sz="2400" b="1" dirty="0"/>
              <a:t>WIPO 2.0GNR: </a:t>
            </a:r>
          </a:p>
          <a:p>
            <a:pPr marL="457200" lvl="1" indent="0">
              <a:buNone/>
            </a:pPr>
            <a:r>
              <a:rPr lang="en-US" sz="1800" dirty="0"/>
              <a:t>Is identical to WIPO1.0GNR above except it also uses WGND 2.0’s. </a:t>
            </a:r>
          </a:p>
          <a:p>
            <a:pPr marL="457200" lvl="1" indent="0">
              <a:buNone/>
            </a:pPr>
            <a:endParaRPr lang="en-US" sz="1800" dirty="0"/>
          </a:p>
          <a:p>
            <a:pPr marL="457200" indent="-457200">
              <a:buFont typeface="+mj-lt"/>
              <a:buAutoNum type="arabicPeriod" startAt="4"/>
            </a:pPr>
            <a:r>
              <a:rPr lang="en-US" sz="2400" b="1" dirty="0"/>
              <a:t>WIPO 2.0GNRname: </a:t>
            </a:r>
          </a:p>
          <a:p>
            <a:pPr marL="457200" lvl="1" indent="0">
              <a:buNone/>
            </a:pPr>
            <a:r>
              <a:rPr lang="en-US" sz="1800" dirty="0"/>
              <a:t>Expands the person’s potential countries of origin by considering both first names and surnames </a:t>
            </a:r>
          </a:p>
          <a:p>
            <a:endParaRPr lang="en-US" sz="1800" dirty="0"/>
          </a:p>
          <a:p>
            <a:endParaRPr lang="en-US" sz="1800" dirty="0"/>
          </a:p>
          <a:p>
            <a:endParaRPr lang="en-US" sz="1800" dirty="0"/>
          </a:p>
          <a:p>
            <a:endParaRPr lang="en-US" sz="1800" dirty="0"/>
          </a:p>
          <a:p>
            <a:endParaRPr lang="en-US" sz="1800" dirty="0"/>
          </a:p>
        </p:txBody>
      </p:sp>
      <p:sp>
        <p:nvSpPr>
          <p:cNvPr id="4" name="Slide Number Placeholder 3">
            <a:extLst>
              <a:ext uri="{FF2B5EF4-FFF2-40B4-BE49-F238E27FC236}">
                <a16:creationId xmlns:a16="http://schemas.microsoft.com/office/drawing/2014/main" id="{C857C36F-AE7B-49E4-9C91-63E2AF768068}"/>
              </a:ext>
            </a:extLst>
          </p:cNvPr>
          <p:cNvSpPr>
            <a:spLocks noGrp="1"/>
          </p:cNvSpPr>
          <p:nvPr>
            <p:ph type="sldNum" sz="quarter" idx="10"/>
          </p:nvPr>
        </p:nvSpPr>
        <p:spPr/>
        <p:txBody>
          <a:bodyPr/>
          <a:lstStyle/>
          <a:p>
            <a:fld id="{1D648693-0942-45E9-83AE-76FC568F9452}" type="slidenum">
              <a:rPr lang="en-US" smtClean="0"/>
              <a:pPr/>
              <a:t>10</a:t>
            </a:fld>
            <a:endParaRPr lang="en-US" dirty="0"/>
          </a:p>
        </p:txBody>
      </p:sp>
    </p:spTree>
    <p:extLst>
      <p:ext uri="{BB962C8B-B14F-4D97-AF65-F5344CB8AC3E}">
        <p14:creationId xmlns:p14="http://schemas.microsoft.com/office/powerpoint/2010/main" val="2825372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B1D06E-1D27-4ED9-87DA-2041B17F75D7}"/>
              </a:ext>
            </a:extLst>
          </p:cNvPr>
          <p:cNvSpPr>
            <a:spLocks noGrp="1"/>
          </p:cNvSpPr>
          <p:nvPr>
            <p:ph idx="1"/>
          </p:nvPr>
        </p:nvSpPr>
        <p:spPr>
          <a:xfrm>
            <a:off x="457200" y="501706"/>
            <a:ext cx="8229600" cy="4732145"/>
          </a:xfrm>
        </p:spPr>
        <p:txBody>
          <a:bodyPr>
            <a:normAutofit fontScale="70000" lnSpcReduction="20000"/>
          </a:bodyPr>
          <a:lstStyle/>
          <a:p>
            <a:pPr marL="514350" indent="-514350">
              <a:lnSpc>
                <a:spcPct val="120000"/>
              </a:lnSpc>
              <a:spcBef>
                <a:spcPts val="600"/>
              </a:spcBef>
              <a:buFont typeface="+mj-lt"/>
              <a:buAutoNum type="arabicPeriod" startAt="7"/>
            </a:pPr>
            <a:r>
              <a:rPr lang="en-US" sz="3400" b="1" dirty="0"/>
              <a:t>Gender API:</a:t>
            </a:r>
          </a:p>
          <a:p>
            <a:pPr marL="457200" lvl="1" indent="0">
              <a:lnSpc>
                <a:spcPct val="120000"/>
              </a:lnSpc>
              <a:buNone/>
            </a:pPr>
            <a:r>
              <a:rPr lang="en-US" sz="2600" dirty="0"/>
              <a:t>Uses data from publicly available governmental sources and combines them with data from social networks.</a:t>
            </a:r>
          </a:p>
          <a:p>
            <a:pPr marL="457200" lvl="1" indent="0">
              <a:lnSpc>
                <a:spcPct val="120000"/>
              </a:lnSpc>
              <a:buNone/>
            </a:pPr>
            <a:endParaRPr lang="en-US" sz="2600" dirty="0"/>
          </a:p>
          <a:p>
            <a:pPr marL="514350" indent="-514350">
              <a:lnSpc>
                <a:spcPct val="120000"/>
              </a:lnSpc>
              <a:spcBef>
                <a:spcPts val="600"/>
              </a:spcBef>
              <a:buFont typeface="+mj-lt"/>
              <a:buAutoNum type="arabicPeriod" startAt="8"/>
            </a:pPr>
            <a:r>
              <a:rPr lang="en-US" sz="3400" b="1" dirty="0"/>
              <a:t>Gender API country:</a:t>
            </a:r>
          </a:p>
          <a:p>
            <a:pPr marL="457200" lvl="1" indent="0">
              <a:lnSpc>
                <a:spcPct val="120000"/>
              </a:lnSpc>
              <a:buNone/>
            </a:pPr>
            <a:r>
              <a:rPr lang="en-US" sz="2600" dirty="0"/>
              <a:t>Same approach as above but uses the addition of IBM-GNR data to determine a likely country of origin and then attributed gender.</a:t>
            </a:r>
          </a:p>
          <a:p>
            <a:pPr marL="457200" lvl="1" indent="0">
              <a:lnSpc>
                <a:spcPct val="120000"/>
              </a:lnSpc>
              <a:buNone/>
            </a:pPr>
            <a:endParaRPr lang="en-US" sz="2600" dirty="0"/>
          </a:p>
          <a:p>
            <a:pPr marL="514350" indent="-514350">
              <a:lnSpc>
                <a:spcPct val="120000"/>
              </a:lnSpc>
              <a:spcBef>
                <a:spcPts val="600"/>
              </a:spcBef>
              <a:buFont typeface="+mj-lt"/>
              <a:buAutoNum type="arabicPeriod" startAt="9"/>
            </a:pPr>
            <a:r>
              <a:rPr lang="en-US" sz="3400" b="1" dirty="0"/>
              <a:t>Social Security Administration:</a:t>
            </a:r>
          </a:p>
          <a:p>
            <a:pPr marL="457200" lvl="1" indent="0">
              <a:lnSpc>
                <a:spcPct val="120000"/>
              </a:lnSpc>
              <a:buNone/>
            </a:pPr>
            <a:r>
              <a:rPr lang="en-US" sz="2600" dirty="0"/>
              <a:t>Starting with the SSA dataset of first names, constructs a gender distribution from the frequency of names given to males and females born in the United States. These names are then matched using a 90% certainty threshold.</a:t>
            </a:r>
          </a:p>
          <a:p>
            <a:pPr>
              <a:lnSpc>
                <a:spcPct val="120000"/>
              </a:lnSpc>
            </a:pPr>
            <a:endParaRPr lang="en-US" dirty="0"/>
          </a:p>
        </p:txBody>
      </p:sp>
      <p:sp>
        <p:nvSpPr>
          <p:cNvPr id="4" name="Slide Number Placeholder 3">
            <a:extLst>
              <a:ext uri="{FF2B5EF4-FFF2-40B4-BE49-F238E27FC236}">
                <a16:creationId xmlns:a16="http://schemas.microsoft.com/office/drawing/2014/main" id="{BE4B63E8-FC3C-4464-A614-8E567136348B}"/>
              </a:ext>
            </a:extLst>
          </p:cNvPr>
          <p:cNvSpPr>
            <a:spLocks noGrp="1"/>
          </p:cNvSpPr>
          <p:nvPr>
            <p:ph type="sldNum" sz="quarter" idx="10"/>
          </p:nvPr>
        </p:nvSpPr>
        <p:spPr/>
        <p:txBody>
          <a:bodyPr/>
          <a:lstStyle/>
          <a:p>
            <a:fld id="{1D648693-0942-45E9-83AE-76FC568F9452}" type="slidenum">
              <a:rPr lang="en-US" smtClean="0"/>
              <a:pPr/>
              <a:t>11</a:t>
            </a:fld>
            <a:endParaRPr lang="en-US" dirty="0"/>
          </a:p>
        </p:txBody>
      </p:sp>
    </p:spTree>
    <p:extLst>
      <p:ext uri="{BB962C8B-B14F-4D97-AF65-F5344CB8AC3E}">
        <p14:creationId xmlns:p14="http://schemas.microsoft.com/office/powerpoint/2010/main" val="205604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8CCBD-BE4C-498B-9666-FB1F2326EDA2}"/>
              </a:ext>
            </a:extLst>
          </p:cNvPr>
          <p:cNvSpPr>
            <a:spLocks noGrp="1"/>
          </p:cNvSpPr>
          <p:nvPr>
            <p:ph type="title"/>
          </p:nvPr>
        </p:nvSpPr>
        <p:spPr/>
        <p:txBody>
          <a:bodyPr/>
          <a:lstStyle/>
          <a:p>
            <a:r>
              <a:rPr lang="en-US" dirty="0"/>
              <a:t>Comparing models</a:t>
            </a:r>
          </a:p>
        </p:txBody>
      </p:sp>
      <p:sp>
        <p:nvSpPr>
          <p:cNvPr id="3" name="Text Placeholder 2">
            <a:extLst>
              <a:ext uri="{FF2B5EF4-FFF2-40B4-BE49-F238E27FC236}">
                <a16:creationId xmlns:a16="http://schemas.microsoft.com/office/drawing/2014/main" id="{241F8AEA-BF44-4D7B-9163-3E4B6FDD2CA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77948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1751D-5296-499F-A978-3D266E88E9C5}"/>
              </a:ext>
            </a:extLst>
          </p:cNvPr>
          <p:cNvSpPr>
            <a:spLocks noGrp="1"/>
          </p:cNvSpPr>
          <p:nvPr>
            <p:ph type="title"/>
          </p:nvPr>
        </p:nvSpPr>
        <p:spPr/>
        <p:txBody>
          <a:bodyPr>
            <a:normAutofit/>
          </a:bodyPr>
          <a:lstStyle/>
          <a:p>
            <a:r>
              <a:rPr lang="en-US" sz="2800" dirty="0"/>
              <a:t>Evaluation metrics for men (shown) and women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7C44023-ACE8-4366-989C-A377D5C1754E}"/>
                  </a:ext>
                </a:extLst>
              </p:cNvPr>
              <p:cNvSpPr>
                <a:spLocks noGrp="1"/>
              </p:cNvSpPr>
              <p:nvPr>
                <p:ph idx="1"/>
              </p:nvPr>
            </p:nvSpPr>
            <p:spPr>
              <a:xfrm>
                <a:off x="457201" y="4523749"/>
                <a:ext cx="6165850" cy="665375"/>
              </a:xfrm>
            </p:spPr>
            <p:txBody>
              <a:bodyPr>
                <a:noAutofit/>
              </a:bodyPr>
              <a:lstStyle/>
              <a:p>
                <a:pPr marL="0" indent="0">
                  <a:buNone/>
                </a:pPr>
                <a14:m>
                  <m:oMathPara xmlns:m="http://schemas.openxmlformats.org/officeDocument/2006/math">
                    <m:oMathParaPr>
                      <m:jc m:val="left"/>
                    </m:oMathParaPr>
                    <m:oMath xmlns:m="http://schemas.openxmlformats.org/officeDocument/2006/math">
                      <m:r>
                        <a:rPr lang="en-US" sz="1800" i="1">
                          <a:latin typeface="Cambria Math" panose="02040503050406030204" pitchFamily="18" charset="0"/>
                        </a:rPr>
                        <m:t>𝐹</m:t>
                      </m:r>
                      <m:r>
                        <a:rPr lang="en-US" sz="1800" i="1">
                          <a:latin typeface="Cambria Math" panose="02040503050406030204" pitchFamily="18" charset="0"/>
                        </a:rPr>
                        <m:t>1= 2∗</m:t>
                      </m:r>
                      <m:f>
                        <m:fPr>
                          <m:ctrlPr>
                            <a:rPr lang="en-US" sz="1800" i="1">
                              <a:latin typeface="Cambria Math" panose="02040503050406030204" pitchFamily="18" charset="0"/>
                            </a:rPr>
                          </m:ctrlPr>
                        </m:fPr>
                        <m:num>
                          <m:d>
                            <m:dPr>
                              <m:ctrlPr>
                                <a:rPr lang="en-US" sz="1800" i="1">
                                  <a:latin typeface="Cambria Math" panose="02040503050406030204" pitchFamily="18" charset="0"/>
                                </a:rPr>
                              </m:ctrlPr>
                            </m:dPr>
                            <m:e>
                              <m:r>
                                <a:rPr lang="en-US" sz="1800" i="1">
                                  <a:latin typeface="Cambria Math" panose="02040503050406030204" pitchFamily="18" charset="0"/>
                                </a:rPr>
                                <m:t>𝑝𝑟𝑒𝑐𝑖𝑠𝑖𝑜𝑛</m:t>
                              </m:r>
                            </m:e>
                          </m:d>
                          <m:r>
                            <a:rPr lang="en-US" sz="1800" i="1">
                              <a:latin typeface="Cambria Math" panose="02040503050406030204" pitchFamily="18" charset="0"/>
                            </a:rPr>
                            <m:t>∗</m:t>
                          </m:r>
                          <m:d>
                            <m:dPr>
                              <m:ctrlPr>
                                <a:rPr lang="en-US" sz="1800" i="1">
                                  <a:latin typeface="Cambria Math" panose="02040503050406030204" pitchFamily="18" charset="0"/>
                                </a:rPr>
                              </m:ctrlPr>
                            </m:dPr>
                            <m:e>
                              <m:r>
                                <a:rPr lang="en-US" sz="1800" i="1">
                                  <a:latin typeface="Cambria Math" panose="02040503050406030204" pitchFamily="18" charset="0"/>
                                </a:rPr>
                                <m:t>𝑟𝑒𝑐𝑎𝑙𝑙</m:t>
                              </m:r>
                            </m:e>
                          </m:d>
                        </m:num>
                        <m:den>
                          <m:d>
                            <m:dPr>
                              <m:ctrlPr>
                                <a:rPr lang="en-US" sz="1800" i="1">
                                  <a:latin typeface="Cambria Math" panose="02040503050406030204" pitchFamily="18" charset="0"/>
                                </a:rPr>
                              </m:ctrlPr>
                            </m:dPr>
                            <m:e>
                              <m:r>
                                <a:rPr lang="en-US" sz="1800" i="1">
                                  <a:latin typeface="Cambria Math" panose="02040503050406030204" pitchFamily="18" charset="0"/>
                                </a:rPr>
                                <m:t>𝑝𝑟𝑒𝑐𝑖𝑠𝑖𝑜𝑛</m:t>
                              </m:r>
                              <m:r>
                                <a:rPr lang="en-US" sz="1800" i="1">
                                  <a:latin typeface="Cambria Math" panose="02040503050406030204" pitchFamily="18" charset="0"/>
                                </a:rPr>
                                <m:t> + </m:t>
                              </m:r>
                              <m:r>
                                <a:rPr lang="en-US" sz="1800" i="1">
                                  <a:latin typeface="Cambria Math" panose="02040503050406030204" pitchFamily="18" charset="0"/>
                                </a:rPr>
                                <m:t>𝑟𝑒𝑐𝑎𝑙𝑙</m:t>
                              </m:r>
                            </m:e>
                          </m:d>
                        </m:den>
                      </m:f>
                      <m:r>
                        <a:rPr lang="en-US" sz="1800" i="1">
                          <a:latin typeface="Cambria Math" panose="02040503050406030204" pitchFamily="18" charset="0"/>
                        </a:rPr>
                        <m:t> </m:t>
                      </m:r>
                    </m:oMath>
                  </m:oMathPara>
                </a14:m>
                <a:endParaRPr lang="en-US" sz="4000" dirty="0"/>
              </a:p>
            </p:txBody>
          </p:sp>
        </mc:Choice>
        <mc:Fallback xmlns="">
          <p:sp>
            <p:nvSpPr>
              <p:cNvPr id="3" name="Content Placeholder 2">
                <a:extLst>
                  <a:ext uri="{FF2B5EF4-FFF2-40B4-BE49-F238E27FC236}">
                    <a16:creationId xmlns:a16="http://schemas.microsoft.com/office/drawing/2014/main" id="{F7C44023-ACE8-4366-989C-A377D5C1754E}"/>
                  </a:ext>
                </a:extLst>
              </p:cNvPr>
              <p:cNvSpPr>
                <a:spLocks noGrp="1" noRot="1" noChangeAspect="1" noMove="1" noResize="1" noEditPoints="1" noAdjustHandles="1" noChangeArrowheads="1" noChangeShapeType="1" noTextEdit="1"/>
              </p:cNvSpPr>
              <p:nvPr>
                <p:ph idx="1"/>
              </p:nvPr>
            </p:nvSpPr>
            <p:spPr>
              <a:xfrm>
                <a:off x="457201" y="4523749"/>
                <a:ext cx="6165850" cy="665375"/>
              </a:xfrm>
              <a:blipFill>
                <a:blip r:embed="rId2"/>
                <a:stretch>
                  <a:fillRect/>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8F79E12C-ECD8-4C92-926C-8BE370BDFB17}"/>
              </a:ext>
            </a:extLst>
          </p:cNvPr>
          <p:cNvSpPr>
            <a:spLocks noGrp="1"/>
          </p:cNvSpPr>
          <p:nvPr>
            <p:ph type="sldNum" sz="quarter" idx="10"/>
          </p:nvPr>
        </p:nvSpPr>
        <p:spPr/>
        <p:txBody>
          <a:bodyPr/>
          <a:lstStyle/>
          <a:p>
            <a:fld id="{1D648693-0942-45E9-83AE-76FC568F9452}" type="slidenum">
              <a:rPr lang="en-US" smtClean="0"/>
              <a:pPr/>
              <a:t>13</a:t>
            </a:fld>
            <a:endParaRPr lang="en-US" dirty="0"/>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030833AA-5A32-4B73-A9CC-DC406ECCA35C}"/>
                  </a:ext>
                </a:extLst>
              </p:cNvPr>
              <p:cNvSpPr/>
              <p:nvPr/>
            </p:nvSpPr>
            <p:spPr>
              <a:xfrm>
                <a:off x="335666" y="1557317"/>
                <a:ext cx="8704161" cy="9517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i="1" smtClean="0">
                          <a:latin typeface="Cambria Math" panose="02040503050406030204" pitchFamily="18" charset="0"/>
                        </a:rPr>
                        <m:t>𝑃𝑟𝑒𝑐𝑖𝑠𝑖𝑜𝑛</m:t>
                      </m:r>
                      <m:r>
                        <a:rPr lang="en-US" i="0">
                          <a:latin typeface="Cambria Math" panose="02040503050406030204" pitchFamily="18" charset="0"/>
                        </a:rPr>
                        <m:t>= </m:t>
                      </m:r>
                      <m:f>
                        <m:fPr>
                          <m:ctrlPr>
                            <a:rPr lang="en-US" i="1">
                              <a:latin typeface="Cambria Math" panose="02040503050406030204" pitchFamily="18" charset="0"/>
                            </a:rPr>
                          </m:ctrlPr>
                        </m:fPr>
                        <m:num>
                          <m:r>
                            <m:rPr>
                              <m:nor/>
                            </m:rPr>
                            <a:rPr lang="en-US" b="0" i="0" smtClean="0">
                              <a:solidFill>
                                <a:schemeClr val="accent2"/>
                              </a:solidFill>
                            </a:rPr>
                            <m:t>#</m:t>
                          </m:r>
                          <m:r>
                            <m:rPr>
                              <m:nor/>
                            </m:rPr>
                            <a:rPr lang="en-US" smtClean="0">
                              <a:solidFill>
                                <a:schemeClr val="accent2"/>
                              </a:solidFill>
                            </a:rPr>
                            <m:t>accurately</m:t>
                          </m:r>
                          <m:r>
                            <m:rPr>
                              <m:nor/>
                            </m:rPr>
                            <a:rPr lang="en-US" smtClean="0">
                              <a:solidFill>
                                <a:schemeClr val="accent2"/>
                              </a:solidFill>
                            </a:rPr>
                            <m:t> </m:t>
                          </m:r>
                          <m:r>
                            <m:rPr>
                              <m:nor/>
                            </m:rPr>
                            <a:rPr lang="en-US" smtClean="0">
                              <a:solidFill>
                                <a:schemeClr val="accent2"/>
                              </a:solidFill>
                            </a:rPr>
                            <m:t>predicted</m:t>
                          </m:r>
                          <m:r>
                            <m:rPr>
                              <m:nor/>
                            </m:rPr>
                            <a:rPr lang="en-US" smtClean="0">
                              <a:solidFill>
                                <a:schemeClr val="accent2"/>
                              </a:solidFill>
                            </a:rPr>
                            <m:t> </m:t>
                          </m:r>
                          <m:r>
                            <m:rPr>
                              <m:nor/>
                            </m:rPr>
                            <a:rPr lang="en-US" smtClean="0">
                              <a:solidFill>
                                <a:schemeClr val="accent2"/>
                              </a:solidFill>
                            </a:rPr>
                            <m:t>men</m:t>
                          </m:r>
                        </m:num>
                        <m:den>
                          <m:d>
                            <m:dPr>
                              <m:begChr m:val=""/>
                              <m:ctrlPr>
                                <a:rPr lang="en-US" i="1" smtClean="0">
                                  <a:latin typeface="Cambria Math" panose="02040503050406030204" pitchFamily="18" charset="0"/>
                                </a:rPr>
                              </m:ctrlPr>
                            </m:dPr>
                            <m:e>
                              <m:eqArr>
                                <m:eqArrPr>
                                  <m:ctrlPr>
                                    <a:rPr lang="en-US" i="1">
                                      <a:latin typeface="Cambria Math" panose="02040503050406030204" pitchFamily="18" charset="0"/>
                                    </a:rPr>
                                  </m:ctrlPr>
                                </m:eqArrPr>
                                <m:e>
                                  <m:r>
                                    <m:rPr>
                                      <m:nor/>
                                    </m:rPr>
                                    <a:rPr lang="en-US" b="0" i="0" smtClean="0">
                                      <a:solidFill>
                                        <a:schemeClr val="accent2"/>
                                      </a:solidFill>
                                      <a:latin typeface="Cambria Math" panose="02040503050406030204" pitchFamily="18" charset="0"/>
                                    </a:rPr>
                                    <m:t>(</m:t>
                                  </m:r>
                                  <m:r>
                                    <m:rPr>
                                      <m:nor/>
                                    </m:rPr>
                                    <a:rPr lang="en-US" smtClean="0">
                                      <a:solidFill>
                                        <a:schemeClr val="accent2"/>
                                      </a:solidFill>
                                    </a:rPr>
                                    <m:t>#</m:t>
                                  </m:r>
                                  <m:r>
                                    <m:rPr>
                                      <m:nor/>
                                    </m:rPr>
                                    <a:rPr lang="en-US" b="0" i="0" smtClean="0">
                                      <a:solidFill>
                                        <a:schemeClr val="accent2"/>
                                      </a:solidFill>
                                    </a:rPr>
                                    <m:t> </m:t>
                                  </m:r>
                                  <m:r>
                                    <m:rPr>
                                      <m:nor/>
                                    </m:rPr>
                                    <a:rPr lang="en-US" smtClean="0">
                                      <a:solidFill>
                                        <a:schemeClr val="accent2"/>
                                      </a:solidFill>
                                    </a:rPr>
                                    <m:t>accurately</m:t>
                                  </m:r>
                                  <m:r>
                                    <m:rPr>
                                      <m:nor/>
                                    </m:rPr>
                                    <a:rPr lang="en-US" smtClean="0">
                                      <a:solidFill>
                                        <a:schemeClr val="accent2"/>
                                      </a:solidFill>
                                    </a:rPr>
                                    <m:t> </m:t>
                                  </m:r>
                                  <m:r>
                                    <m:rPr>
                                      <m:nor/>
                                    </m:rPr>
                                    <a:rPr lang="en-US" smtClean="0">
                                      <a:solidFill>
                                        <a:schemeClr val="accent2"/>
                                      </a:solidFill>
                                    </a:rPr>
                                    <m:t>predicted</m:t>
                                  </m:r>
                                  <m:r>
                                    <m:rPr>
                                      <m:nor/>
                                    </m:rPr>
                                    <a:rPr lang="en-US" smtClean="0">
                                      <a:solidFill>
                                        <a:schemeClr val="accent2"/>
                                      </a:solidFill>
                                    </a:rPr>
                                    <m:t> </m:t>
                                  </m:r>
                                  <m:r>
                                    <m:rPr>
                                      <m:nor/>
                                    </m:rPr>
                                    <a:rPr lang="en-US" smtClean="0">
                                      <a:solidFill>
                                        <a:schemeClr val="accent2"/>
                                      </a:solidFill>
                                    </a:rPr>
                                    <m:t>men</m:t>
                                  </m:r>
                                  <m:r>
                                    <a:rPr lang="en-US" i="0" smtClean="0">
                                      <a:solidFill>
                                        <a:schemeClr val="accent2"/>
                                      </a:solidFill>
                                      <a:latin typeface="Cambria Math" panose="02040503050406030204" pitchFamily="18" charset="0"/>
                                    </a:rPr>
                                    <m:t>)</m:t>
                                  </m:r>
                                  <m:r>
                                    <a:rPr lang="en-US" i="0">
                                      <a:latin typeface="Cambria Math" panose="02040503050406030204" pitchFamily="18" charset="0"/>
                                    </a:rPr>
                                    <m:t>+</m:t>
                                  </m:r>
                                  <m:r>
                                    <a:rPr lang="en-US" b="0" i="1" smtClean="0">
                                      <a:solidFill>
                                        <a:schemeClr val="accent6">
                                          <a:lumMod val="60000"/>
                                          <a:lumOff val="40000"/>
                                        </a:schemeClr>
                                      </a:solidFill>
                                      <a:latin typeface="Cambria Math" panose="02040503050406030204" pitchFamily="18" charset="0"/>
                                    </a:rPr>
                                    <m:t>(</m:t>
                                  </m:r>
                                  <m:r>
                                    <m:rPr>
                                      <m:nor/>
                                    </m:rPr>
                                    <a:rPr lang="en-US">
                                      <a:solidFill>
                                        <a:schemeClr val="accent6">
                                          <a:lumMod val="60000"/>
                                          <a:lumOff val="40000"/>
                                        </a:schemeClr>
                                      </a:solidFill>
                                    </a:rPr>
                                    <m:t>#</m:t>
                                  </m:r>
                                  <m:r>
                                    <a:rPr lang="en-US" b="0" i="1" smtClean="0">
                                      <a:latin typeface="Cambria Math" panose="02040503050406030204" pitchFamily="18" charset="0"/>
                                    </a:rPr>
                                    <m:t>### ######</m:t>
                                  </m:r>
                                  <m:r>
                                    <a:rPr lang="en-US" i="1">
                                      <a:latin typeface="Cambria Math" panose="02040503050406030204" pitchFamily="18" charset="0"/>
                                    </a:rPr>
                                    <m:t>#</m:t>
                                  </m:r>
                                  <m:r>
                                    <a:rPr lang="en-US" i="1" smtClean="0">
                                      <a:solidFill>
                                        <a:schemeClr val="accent6">
                                          <a:lumMod val="60000"/>
                                          <a:lumOff val="40000"/>
                                        </a:schemeClr>
                                      </a:solidFill>
                                      <a:latin typeface="Cambria Math" panose="02040503050406030204" pitchFamily="18" charset="0"/>
                                    </a:rPr>
                                    <m:t>𝑜𝑓</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𝑖𝑛𝑣𝑒𝑛𝑡𝑜𝑟𝑠</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𝑡h𝑎𝑡</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𝑤𝑒𝑟𝑒</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𝑝𝑟𝑒𝑑𝑖𝑐𝑡𝑒𝑑</m:t>
                                  </m:r>
                                  <m:r>
                                    <a:rPr lang="en-US" i="1" smtClean="0">
                                      <a:solidFill>
                                        <a:schemeClr val="accent6">
                                          <a:lumMod val="60000"/>
                                          <a:lumOff val="40000"/>
                                        </a:schemeClr>
                                      </a:solidFill>
                                      <a:latin typeface="Cambria Math" panose="02040503050406030204" pitchFamily="18" charset="0"/>
                                    </a:rPr>
                                    <m:t> </m:t>
                                  </m:r>
                                </m:e>
                                <m:e>
                                  <m:r>
                                    <a:rPr lang="en-US" b="0" i="1" smtClean="0">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𝑎𝑠</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𝑚𝑒𝑛</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𝑏𝑢𝑡</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𝑎𝑟𝑒</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𝑎𝑐𝑡𝑢𝑎𝑙𝑙𝑦</m:t>
                                  </m:r>
                                  <m:r>
                                    <a:rPr lang="en-US" i="1" smtClean="0">
                                      <a:solidFill>
                                        <a:schemeClr val="accent6">
                                          <a:lumMod val="60000"/>
                                          <a:lumOff val="40000"/>
                                        </a:schemeClr>
                                      </a:solidFill>
                                      <a:latin typeface="Cambria Math" panose="02040503050406030204" pitchFamily="18" charset="0"/>
                                    </a:rPr>
                                    <m:t> </m:t>
                                  </m:r>
                                  <m:r>
                                    <a:rPr lang="en-US" i="1" smtClean="0">
                                      <a:solidFill>
                                        <a:schemeClr val="accent6">
                                          <a:lumMod val="60000"/>
                                          <a:lumOff val="40000"/>
                                        </a:schemeClr>
                                      </a:solidFill>
                                      <a:latin typeface="Cambria Math" panose="02040503050406030204" pitchFamily="18" charset="0"/>
                                    </a:rPr>
                                    <m:t>𝑤𝑜𝑚𝑒𝑛</m:t>
                                  </m:r>
                                </m:e>
                              </m:eqArr>
                            </m:e>
                          </m:d>
                        </m:den>
                      </m:f>
                    </m:oMath>
                  </m:oMathPara>
                </a14:m>
                <a:endParaRPr lang="en-US" sz="2800" dirty="0"/>
              </a:p>
            </p:txBody>
          </p:sp>
        </mc:Choice>
        <mc:Fallback xmlns="">
          <p:sp>
            <p:nvSpPr>
              <p:cNvPr id="5" name="Rectangle 4">
                <a:extLst>
                  <a:ext uri="{FF2B5EF4-FFF2-40B4-BE49-F238E27FC236}">
                    <a16:creationId xmlns:a16="http://schemas.microsoft.com/office/drawing/2014/main" id="{030833AA-5A32-4B73-A9CC-DC406ECCA35C}"/>
                  </a:ext>
                </a:extLst>
              </p:cNvPr>
              <p:cNvSpPr>
                <a:spLocks noRot="1" noChangeAspect="1" noMove="1" noResize="1" noEditPoints="1" noAdjustHandles="1" noChangeArrowheads="1" noChangeShapeType="1" noTextEdit="1"/>
              </p:cNvSpPr>
              <p:nvPr/>
            </p:nvSpPr>
            <p:spPr>
              <a:xfrm>
                <a:off x="335666" y="1557317"/>
                <a:ext cx="8704161" cy="95173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634CD196-1341-4DAC-960A-854982C0B09E}"/>
                  </a:ext>
                </a:extLst>
              </p:cNvPr>
              <p:cNvSpPr/>
              <p:nvPr/>
            </p:nvSpPr>
            <p:spPr>
              <a:xfrm>
                <a:off x="335666" y="3040533"/>
                <a:ext cx="8704161" cy="9517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i="1" smtClean="0">
                          <a:latin typeface="Cambria Math" panose="02040503050406030204" pitchFamily="18" charset="0"/>
                        </a:rPr>
                        <m:t>𝑅𝑒𝑐𝑎𝑙𝑙</m:t>
                      </m:r>
                      <m:r>
                        <a:rPr lang="en-US" i="0" smtClean="0">
                          <a:solidFill>
                            <a:schemeClr val="accent2"/>
                          </a:solidFill>
                          <a:latin typeface="Cambria Math" panose="02040503050406030204" pitchFamily="18" charset="0"/>
                        </a:rPr>
                        <m:t>= </m:t>
                      </m:r>
                      <m:f>
                        <m:fPr>
                          <m:ctrlPr>
                            <a:rPr lang="en-US" i="1">
                              <a:solidFill>
                                <a:schemeClr val="accent2"/>
                              </a:solidFill>
                              <a:latin typeface="Cambria Math" panose="02040503050406030204" pitchFamily="18" charset="0"/>
                            </a:rPr>
                          </m:ctrlPr>
                        </m:fPr>
                        <m:num>
                          <m:r>
                            <m:rPr>
                              <m:nor/>
                            </m:rPr>
                            <a:rPr lang="en-US" smtClean="0">
                              <a:solidFill>
                                <a:schemeClr val="accent2"/>
                              </a:solidFill>
                            </a:rPr>
                            <m:t>#</m:t>
                          </m:r>
                          <m:r>
                            <m:rPr>
                              <m:nor/>
                            </m:rPr>
                            <a:rPr lang="en-US" smtClean="0">
                              <a:solidFill>
                                <a:schemeClr val="accent2"/>
                              </a:solidFill>
                            </a:rPr>
                            <m:t>accurately</m:t>
                          </m:r>
                          <m:r>
                            <m:rPr>
                              <m:nor/>
                            </m:rPr>
                            <a:rPr lang="en-US" smtClean="0">
                              <a:solidFill>
                                <a:schemeClr val="accent2"/>
                              </a:solidFill>
                            </a:rPr>
                            <m:t> </m:t>
                          </m:r>
                          <m:r>
                            <m:rPr>
                              <m:nor/>
                            </m:rPr>
                            <a:rPr lang="en-US" smtClean="0">
                              <a:solidFill>
                                <a:schemeClr val="accent2"/>
                              </a:solidFill>
                            </a:rPr>
                            <m:t>predicted</m:t>
                          </m:r>
                          <m:r>
                            <m:rPr>
                              <m:nor/>
                            </m:rPr>
                            <a:rPr lang="en-US" smtClean="0">
                              <a:solidFill>
                                <a:schemeClr val="accent2"/>
                              </a:solidFill>
                            </a:rPr>
                            <m:t> </m:t>
                          </m:r>
                          <m:r>
                            <m:rPr>
                              <m:nor/>
                            </m:rPr>
                            <a:rPr lang="en-US" smtClean="0">
                              <a:solidFill>
                                <a:schemeClr val="accent2"/>
                              </a:solidFill>
                            </a:rPr>
                            <m:t>men</m:t>
                          </m:r>
                        </m:num>
                        <m:den>
                          <m:d>
                            <m:dPr>
                              <m:begChr m:val=""/>
                              <m:ctrlPr>
                                <a:rPr lang="en-US" i="1">
                                  <a:solidFill>
                                    <a:schemeClr val="accent2"/>
                                  </a:solidFill>
                                  <a:latin typeface="Cambria Math" panose="02040503050406030204" pitchFamily="18" charset="0"/>
                                </a:rPr>
                              </m:ctrlPr>
                            </m:dPr>
                            <m:e>
                              <m:eqArr>
                                <m:eqArrPr>
                                  <m:ctrlPr>
                                    <a:rPr lang="en-US" b="0" i="1" smtClean="0">
                                      <a:solidFill>
                                        <a:schemeClr val="accent2"/>
                                      </a:solidFill>
                                      <a:latin typeface="Cambria Math" panose="02040503050406030204" pitchFamily="18" charset="0"/>
                                    </a:rPr>
                                  </m:ctrlPr>
                                </m:eqArrPr>
                                <m:e>
                                  <m:r>
                                    <m:rPr>
                                      <m:nor/>
                                    </m:rPr>
                                    <a:rPr lang="en-US" b="0" i="0" smtClean="0">
                                      <a:solidFill>
                                        <a:schemeClr val="accent2"/>
                                      </a:solidFill>
                                      <a:latin typeface="Cambria Math" panose="02040503050406030204" pitchFamily="18" charset="0"/>
                                    </a:rPr>
                                    <m:t>(</m:t>
                                  </m:r>
                                  <m:r>
                                    <m:rPr>
                                      <m:nor/>
                                    </m:rPr>
                                    <a:rPr lang="en-US" smtClean="0">
                                      <a:solidFill>
                                        <a:schemeClr val="accent2"/>
                                      </a:solidFill>
                                    </a:rPr>
                                    <m:t>#</m:t>
                                  </m:r>
                                  <m:r>
                                    <m:rPr>
                                      <m:nor/>
                                    </m:rPr>
                                    <a:rPr lang="en-US" b="0" i="0" smtClean="0">
                                      <a:solidFill>
                                        <a:schemeClr val="accent2"/>
                                      </a:solidFill>
                                    </a:rPr>
                                    <m:t> </m:t>
                                  </m:r>
                                  <m:r>
                                    <m:rPr>
                                      <m:nor/>
                                    </m:rPr>
                                    <a:rPr lang="en-US" smtClean="0">
                                      <a:solidFill>
                                        <a:schemeClr val="accent2"/>
                                      </a:solidFill>
                                    </a:rPr>
                                    <m:t>accurately</m:t>
                                  </m:r>
                                  <m:r>
                                    <m:rPr>
                                      <m:nor/>
                                    </m:rPr>
                                    <a:rPr lang="en-US" smtClean="0">
                                      <a:solidFill>
                                        <a:schemeClr val="accent2"/>
                                      </a:solidFill>
                                    </a:rPr>
                                    <m:t> </m:t>
                                  </m:r>
                                  <m:r>
                                    <m:rPr>
                                      <m:nor/>
                                    </m:rPr>
                                    <a:rPr lang="en-US" smtClean="0">
                                      <a:solidFill>
                                        <a:schemeClr val="accent2"/>
                                      </a:solidFill>
                                    </a:rPr>
                                    <m:t>predicted</m:t>
                                  </m:r>
                                  <m:r>
                                    <m:rPr>
                                      <m:nor/>
                                    </m:rPr>
                                    <a:rPr lang="en-US" smtClean="0">
                                      <a:solidFill>
                                        <a:schemeClr val="accent2"/>
                                      </a:solidFill>
                                    </a:rPr>
                                    <m:t> </m:t>
                                  </m:r>
                                  <m:r>
                                    <m:rPr>
                                      <m:nor/>
                                    </m:rPr>
                                    <a:rPr lang="en-US" smtClean="0">
                                      <a:solidFill>
                                        <a:schemeClr val="accent2"/>
                                      </a:solidFill>
                                    </a:rPr>
                                    <m:t>men</m:t>
                                  </m:r>
                                  <m:r>
                                    <a:rPr lang="en-US" i="0" smtClean="0">
                                      <a:solidFill>
                                        <a:schemeClr val="accent2"/>
                                      </a:solidFill>
                                      <a:latin typeface="Cambria Math" panose="02040503050406030204" pitchFamily="18" charset="0"/>
                                    </a:rPr>
                                    <m:t>)</m:t>
                                  </m:r>
                                  <m:r>
                                    <a:rPr lang="en-US" i="0">
                                      <a:solidFill>
                                        <a:schemeClr val="accent2"/>
                                      </a:solidFill>
                                      <a:latin typeface="Cambria Math" panose="02040503050406030204" pitchFamily="18" charset="0"/>
                                    </a:rPr>
                                    <m:t>+</m:t>
                                  </m:r>
                                  <m:r>
                                    <a:rPr lang="en-US" b="0" i="1" smtClean="0">
                                      <a:solidFill>
                                        <a:schemeClr val="accent2"/>
                                      </a:solidFill>
                                      <a:latin typeface="Cambria Math" panose="02040503050406030204" pitchFamily="18" charset="0"/>
                                    </a:rPr>
                                    <m:t>(#</m:t>
                                  </m:r>
                                  <m:r>
                                    <m:rPr>
                                      <m:nor/>
                                    </m:rPr>
                                    <a:rPr lang="en-US">
                                      <a:solidFill>
                                        <a:schemeClr val="accent2"/>
                                      </a:solidFill>
                                    </a:rPr>
                                    <m:t>#</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𝑜𝑓</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𝑖𝑛𝑣𝑒𝑛𝑡𝑜𝑟𝑠</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𝑡h𝑎𝑡</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𝑤h𝑒𝑟𝑒</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𝑝𝑟𝑒𝑑𝑖𝑐𝑡𝑒𝑑</m:t>
                                  </m:r>
                                </m:e>
                                <m:e>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𝑎𝑠</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𝑤𝑜𝑚𝑒𝑛</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𝑏𝑢𝑡</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𝑎𝑟𝑒</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𝑎𝑐𝑡𝑢𝑎𝑙𝑙𝑦</m:t>
                                  </m:r>
                                  <m:r>
                                    <a:rPr lang="en-US" b="0" i="1" smtClean="0">
                                      <a:solidFill>
                                        <a:schemeClr val="accent2"/>
                                      </a:solidFill>
                                      <a:latin typeface="Cambria Math" panose="02040503050406030204" pitchFamily="18" charset="0"/>
                                    </a:rPr>
                                    <m:t> </m:t>
                                  </m:r>
                                  <m:r>
                                    <a:rPr lang="en-US" b="0" i="1" smtClean="0">
                                      <a:solidFill>
                                        <a:schemeClr val="accent2"/>
                                      </a:solidFill>
                                      <a:latin typeface="Cambria Math" panose="02040503050406030204" pitchFamily="18" charset="0"/>
                                    </a:rPr>
                                    <m:t>𝑚𝑒𝑛</m:t>
                                  </m:r>
                                </m:e>
                              </m:eqArr>
                            </m:e>
                          </m:d>
                        </m:den>
                      </m:f>
                    </m:oMath>
                  </m:oMathPara>
                </a14:m>
                <a:endParaRPr lang="en-US" sz="2800" dirty="0"/>
              </a:p>
            </p:txBody>
          </p:sp>
        </mc:Choice>
        <mc:Fallback xmlns="">
          <p:sp>
            <p:nvSpPr>
              <p:cNvPr id="6" name="Rectangle 5">
                <a:extLst>
                  <a:ext uri="{FF2B5EF4-FFF2-40B4-BE49-F238E27FC236}">
                    <a16:creationId xmlns:a16="http://schemas.microsoft.com/office/drawing/2014/main" id="{634CD196-1341-4DAC-960A-854982C0B09E}"/>
                  </a:ext>
                </a:extLst>
              </p:cNvPr>
              <p:cNvSpPr>
                <a:spLocks noRot="1" noChangeAspect="1" noMove="1" noResize="1" noEditPoints="1" noAdjustHandles="1" noChangeArrowheads="1" noChangeShapeType="1" noTextEdit="1"/>
              </p:cNvSpPr>
              <p:nvPr/>
            </p:nvSpPr>
            <p:spPr>
              <a:xfrm>
                <a:off x="335666" y="3040533"/>
                <a:ext cx="8704161" cy="951735"/>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012571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AE5104-99E7-4AA9-8DDB-27596100FE46}"/>
              </a:ext>
            </a:extLst>
          </p:cNvPr>
          <p:cNvSpPr>
            <a:spLocks noGrp="1"/>
          </p:cNvSpPr>
          <p:nvPr>
            <p:ph type="sldNum" sz="quarter" idx="10"/>
          </p:nvPr>
        </p:nvSpPr>
        <p:spPr>
          <a:xfrm>
            <a:off x="457200" y="5411788"/>
            <a:ext cx="2057400" cy="303212"/>
          </a:xfrm>
        </p:spPr>
        <p:txBody>
          <a:bodyPr/>
          <a:lstStyle/>
          <a:p>
            <a:fld id="{1D648693-0942-45E9-83AE-76FC568F9452}" type="slidenum">
              <a:rPr lang="en-US" smtClean="0"/>
              <a:pPr/>
              <a:t>14</a:t>
            </a:fld>
            <a:endParaRPr lang="en-US" dirty="0"/>
          </a:p>
        </p:txBody>
      </p:sp>
      <p:graphicFrame>
        <p:nvGraphicFramePr>
          <p:cNvPr id="7" name="Table 6">
            <a:extLst>
              <a:ext uri="{FF2B5EF4-FFF2-40B4-BE49-F238E27FC236}">
                <a16:creationId xmlns:a16="http://schemas.microsoft.com/office/drawing/2014/main" id="{84B6C9C7-2086-478B-8680-BEDC0D59B665}"/>
              </a:ext>
            </a:extLst>
          </p:cNvPr>
          <p:cNvGraphicFramePr>
            <a:graphicFrameLocks noGrp="1"/>
          </p:cNvGraphicFramePr>
          <p:nvPr>
            <p:extLst>
              <p:ext uri="{D42A27DB-BD31-4B8C-83A1-F6EECF244321}">
                <p14:modId xmlns:p14="http://schemas.microsoft.com/office/powerpoint/2010/main" val="3453863088"/>
              </p:ext>
            </p:extLst>
          </p:nvPr>
        </p:nvGraphicFramePr>
        <p:xfrm>
          <a:off x="412596" y="475787"/>
          <a:ext cx="8370846" cy="4218363"/>
        </p:xfrm>
        <a:graphic>
          <a:graphicData uri="http://schemas.openxmlformats.org/drawingml/2006/table">
            <a:tbl>
              <a:tblPr/>
              <a:tblGrid>
                <a:gridCol w="1889688">
                  <a:extLst>
                    <a:ext uri="{9D8B030D-6E8A-4147-A177-3AD203B41FA5}">
                      <a16:colId xmlns:a16="http://schemas.microsoft.com/office/drawing/2014/main" val="3754044942"/>
                    </a:ext>
                  </a:extLst>
                </a:gridCol>
                <a:gridCol w="968269">
                  <a:extLst>
                    <a:ext uri="{9D8B030D-6E8A-4147-A177-3AD203B41FA5}">
                      <a16:colId xmlns:a16="http://schemas.microsoft.com/office/drawing/2014/main" val="1643383335"/>
                    </a:ext>
                  </a:extLst>
                </a:gridCol>
                <a:gridCol w="702776">
                  <a:extLst>
                    <a:ext uri="{9D8B030D-6E8A-4147-A177-3AD203B41FA5}">
                      <a16:colId xmlns:a16="http://schemas.microsoft.com/office/drawing/2014/main" val="2876874153"/>
                    </a:ext>
                  </a:extLst>
                </a:gridCol>
                <a:gridCol w="702776">
                  <a:extLst>
                    <a:ext uri="{9D8B030D-6E8A-4147-A177-3AD203B41FA5}">
                      <a16:colId xmlns:a16="http://schemas.microsoft.com/office/drawing/2014/main" val="3045290639"/>
                    </a:ext>
                  </a:extLst>
                </a:gridCol>
                <a:gridCol w="702776">
                  <a:extLst>
                    <a:ext uri="{9D8B030D-6E8A-4147-A177-3AD203B41FA5}">
                      <a16:colId xmlns:a16="http://schemas.microsoft.com/office/drawing/2014/main" val="2764725769"/>
                    </a:ext>
                  </a:extLst>
                </a:gridCol>
                <a:gridCol w="702776">
                  <a:extLst>
                    <a:ext uri="{9D8B030D-6E8A-4147-A177-3AD203B41FA5}">
                      <a16:colId xmlns:a16="http://schemas.microsoft.com/office/drawing/2014/main" val="2819333864"/>
                    </a:ext>
                  </a:extLst>
                </a:gridCol>
                <a:gridCol w="796480">
                  <a:extLst>
                    <a:ext uri="{9D8B030D-6E8A-4147-A177-3AD203B41FA5}">
                      <a16:colId xmlns:a16="http://schemas.microsoft.com/office/drawing/2014/main" val="3990237427"/>
                    </a:ext>
                  </a:extLst>
                </a:gridCol>
                <a:gridCol w="562221">
                  <a:extLst>
                    <a:ext uri="{9D8B030D-6E8A-4147-A177-3AD203B41FA5}">
                      <a16:colId xmlns:a16="http://schemas.microsoft.com/office/drawing/2014/main" val="2352279642"/>
                    </a:ext>
                  </a:extLst>
                </a:gridCol>
                <a:gridCol w="780863">
                  <a:extLst>
                    <a:ext uri="{9D8B030D-6E8A-4147-A177-3AD203B41FA5}">
                      <a16:colId xmlns:a16="http://schemas.microsoft.com/office/drawing/2014/main" val="2760478290"/>
                    </a:ext>
                  </a:extLst>
                </a:gridCol>
                <a:gridCol w="562221">
                  <a:extLst>
                    <a:ext uri="{9D8B030D-6E8A-4147-A177-3AD203B41FA5}">
                      <a16:colId xmlns:a16="http://schemas.microsoft.com/office/drawing/2014/main" val="54489494"/>
                    </a:ext>
                  </a:extLst>
                </a:gridCol>
              </a:tblGrid>
              <a:tr h="301442">
                <a:tc gridSpan="10">
                  <a:txBody>
                    <a:bodyPr/>
                    <a:lstStyle/>
                    <a:p>
                      <a:pPr algn="ctr" fontAlgn="b"/>
                      <a:r>
                        <a:rPr lang="en-US" sz="1200" b="0" i="0" u="none" strike="noStrike" dirty="0">
                          <a:solidFill>
                            <a:srgbClr val="FFFFFF"/>
                          </a:solidFill>
                          <a:effectLst/>
                          <a:latin typeface="+mn-lt"/>
                        </a:rPr>
                        <a:t>Table 1. Comparing name-to-gender predictions</a:t>
                      </a:r>
                    </a:p>
                  </a:txBody>
                  <a:tcPr marL="7620" marR="7620" marT="7620" marB="0" anchor="b">
                    <a:lnL>
                      <a:noFill/>
                    </a:lnL>
                    <a:lnR>
                      <a:noFill/>
                    </a:lnR>
                    <a:lnT>
                      <a:noFill/>
                    </a:lnT>
                    <a:lnB w="6350" cap="flat" cmpd="sng" algn="ctr">
                      <a:solidFill>
                        <a:srgbClr val="5B9BD5"/>
                      </a:solidFill>
                      <a:prstDash val="solid"/>
                      <a:round/>
                      <a:headEnd type="none" w="med" len="med"/>
                      <a:tailEnd type="none" w="med" len="med"/>
                    </a:lnB>
                    <a:solidFill>
                      <a:srgbClr val="5B9BD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154869"/>
                  </a:ext>
                </a:extLst>
              </a:tr>
              <a:tr h="549846">
                <a:tc>
                  <a:txBody>
                    <a:bodyPr/>
                    <a:lstStyle/>
                    <a:p>
                      <a:pPr algn="l" fontAlgn="t"/>
                      <a:r>
                        <a:rPr lang="en-US" sz="1100" b="1" i="0" u="none" strike="noStrike" dirty="0">
                          <a:solidFill>
                            <a:srgbClr val="2F75B5"/>
                          </a:solidFill>
                          <a:effectLst/>
                          <a:latin typeface="+mn-lt"/>
                        </a:rPr>
                        <a:t>Gender Attribution Approaches:</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err="1">
                          <a:solidFill>
                            <a:srgbClr val="2F75B5"/>
                          </a:solidFill>
                          <a:effectLst/>
                          <a:latin typeface="+mn-lt"/>
                        </a:rPr>
                        <a:t>PatentsView</a:t>
                      </a:r>
                      <a:r>
                        <a:rPr lang="en-US" sz="1100" b="1" i="0" u="none" strike="noStrike" dirty="0">
                          <a:solidFill>
                            <a:srgbClr val="2F75B5"/>
                          </a:solidFill>
                          <a:effectLst/>
                          <a:latin typeface="+mn-lt"/>
                        </a:rPr>
                        <a:t> </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a:t>
                      </a:r>
                      <a:r>
                        <a:rPr lang="en-US" sz="1100" b="1" i="0" u="none" strike="noStrike" dirty="0" err="1">
                          <a:solidFill>
                            <a:srgbClr val="2F75B5"/>
                          </a:solidFill>
                          <a:effectLst/>
                          <a:latin typeface="+mn-lt"/>
                        </a:rPr>
                        <a:t>GNRname</a:t>
                      </a:r>
                      <a:endParaRPr lang="en-US" sz="1100" b="1" i="0" u="none" strike="noStrike" dirty="0">
                        <a:solidFill>
                          <a:srgbClr val="2F75B5"/>
                        </a:solidFill>
                        <a:effectLst/>
                        <a:latin typeface="+mn-lt"/>
                      </a:endParaRP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 COUNTRY</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SSA</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401209284"/>
                  </a:ext>
                </a:extLst>
              </a:tr>
              <a:tr h="274925">
                <a:tc>
                  <a:txBody>
                    <a:bodyPr/>
                    <a:lstStyle/>
                    <a:p>
                      <a:pPr algn="l" fontAlgn="b"/>
                      <a:r>
                        <a:rPr lang="en-US" sz="1100" b="0" i="0" u="none" strike="noStrike" dirty="0">
                          <a:solidFill>
                            <a:srgbClr val="2F75B5"/>
                          </a:solidFill>
                          <a:effectLst/>
                          <a:latin typeface="+mn-lt"/>
                        </a:rPr>
                        <a:t>Total predictions:</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             6,661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6,639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6,612</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6,749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      6,726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6,781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5,919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5,763</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6,031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extLst>
                  <a:ext uri="{0D108BD9-81ED-4DB2-BD59-A6C34878D82A}">
                    <a16:rowId xmlns:a16="http://schemas.microsoft.com/office/drawing/2014/main" val="1247880028"/>
                  </a:ext>
                </a:extLst>
              </a:tr>
              <a:tr h="274925">
                <a:tc>
                  <a:txBody>
                    <a:bodyPr/>
                    <a:lstStyle/>
                    <a:p>
                      <a:pPr algn="l" fontAlgn="b"/>
                      <a:r>
                        <a:rPr lang="en-US" sz="1100" b="0" i="0" u="none" strike="noStrike">
                          <a:solidFill>
                            <a:srgbClr val="2F75B5"/>
                          </a:solidFill>
                          <a:effectLst/>
                          <a:latin typeface="+mn-lt"/>
                        </a:rPr>
                        <a:t>Out of:</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extLst>
                  <a:ext uri="{0D108BD9-81ED-4DB2-BD59-A6C34878D82A}">
                    <a16:rowId xmlns:a16="http://schemas.microsoft.com/office/drawing/2014/main" val="1464076373"/>
                  </a:ext>
                </a:extLst>
              </a:tr>
              <a:tr h="274925">
                <a:tc>
                  <a:txBody>
                    <a:bodyPr/>
                    <a:lstStyle/>
                    <a:p>
                      <a:pPr algn="l" fontAlgn="b"/>
                      <a:r>
                        <a:rPr lang="en-US" sz="1400" b="1" i="0" u="none" strike="noStrike" dirty="0">
                          <a:solidFill>
                            <a:schemeClr val="tx1"/>
                          </a:solidFill>
                          <a:effectLst/>
                          <a:latin typeface="+mn-lt"/>
                        </a:rPr>
                        <a:t>Prediction rate:</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0.914</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0.911</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0.907</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0.926</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0.923</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0.931</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0.812</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0.791</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0.828</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978259796"/>
                  </a:ext>
                </a:extLst>
              </a:tr>
              <a:tr h="274925">
                <a:tc>
                  <a:txBody>
                    <a:bodyPr/>
                    <a:lstStyle/>
                    <a:p>
                      <a:pPr algn="l" fontAlgn="b"/>
                      <a:r>
                        <a:rPr lang="en-US" sz="1100" b="0" i="0" u="none" strike="noStrike">
                          <a:solidFill>
                            <a:srgbClr val="2F75B5"/>
                          </a:solidFill>
                          <a:effectLst/>
                          <a:latin typeface="+mn-lt"/>
                        </a:rPr>
                        <a:t>WOMEN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1720389170"/>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0.893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0.889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0.887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0.943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423102326"/>
                  </a:ext>
                </a:extLst>
              </a:tr>
              <a:tr h="274925">
                <a:tc>
                  <a:txBody>
                    <a:bodyPr/>
                    <a:lstStyle/>
                    <a:p>
                      <a:pPr algn="l" fontAlgn="b"/>
                      <a:r>
                        <a:rPr lang="en-US" sz="1100" b="0" i="0" u="none" strike="noStrike" dirty="0">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0.928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0.934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0.931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0.929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0.970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0.965 </a:t>
                      </a:r>
                    </a:p>
                  </a:txBody>
                  <a:tcPr marL="7620" marR="7620" marT="7620" marB="0" anchor="b">
                    <a:lnL>
                      <a:noFill/>
                    </a:lnL>
                    <a:lnR>
                      <a:noFill/>
                    </a:lnR>
                    <a:lnT>
                      <a:noFill/>
                    </a:lnT>
                    <a:lnB>
                      <a:noFill/>
                    </a:lnB>
                  </a:tcPr>
                </a:tc>
                <a:extLst>
                  <a:ext uri="{0D108BD9-81ED-4DB2-BD59-A6C34878D82A}">
                    <a16:rowId xmlns:a16="http://schemas.microsoft.com/office/drawing/2014/main" val="2436560785"/>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0.904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0.902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0.975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0.954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370589433"/>
                  </a:ext>
                </a:extLst>
              </a:tr>
              <a:tr h="274925">
                <a:tc>
                  <a:txBody>
                    <a:bodyPr/>
                    <a:lstStyle/>
                    <a:p>
                      <a:pPr algn="l" fontAlgn="b"/>
                      <a:r>
                        <a:rPr lang="en-US" sz="1100" b="0" i="0" u="none" strike="noStrike">
                          <a:solidFill>
                            <a:srgbClr val="2F75B5"/>
                          </a:solidFill>
                          <a:effectLst/>
                          <a:latin typeface="+mn-lt"/>
                        </a:rPr>
                        <a:t>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22194721"/>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0.975</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0.988</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0.987</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4087857520"/>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0.955</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0.978</a:t>
                      </a:r>
                    </a:p>
                  </a:txBody>
                  <a:tcPr marL="7620" marR="7620" marT="7620" marB="0" anchor="b">
                    <a:lnL>
                      <a:noFill/>
                    </a:lnL>
                    <a:lnR>
                      <a:noFill/>
                    </a:lnR>
                    <a:lnT>
                      <a:noFill/>
                    </a:lnT>
                    <a:lnB>
                      <a:noFill/>
                    </a:lnB>
                  </a:tcPr>
                </a:tc>
                <a:extLst>
                  <a:ext uri="{0D108BD9-81ED-4DB2-BD59-A6C34878D82A}">
                    <a16:rowId xmlns:a16="http://schemas.microsoft.com/office/drawing/2014/main" val="3728117016"/>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dirty="0">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dirty="0">
                          <a:solidFill>
                            <a:srgbClr val="2F75B5"/>
                          </a:solidFill>
                          <a:effectLst/>
                          <a:latin typeface="+mn-lt"/>
                        </a:rPr>
                        <a:t>0.962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dirty="0">
                          <a:solidFill>
                            <a:srgbClr val="2F75B5"/>
                          </a:solidFill>
                          <a:effectLst/>
                          <a:latin typeface="+mn-lt"/>
                        </a:rPr>
                        <a:t>0.983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extLst>
                  <a:ext uri="{0D108BD9-81ED-4DB2-BD59-A6C34878D82A}">
                    <a16:rowId xmlns:a16="http://schemas.microsoft.com/office/drawing/2014/main" val="2033646923"/>
                  </a:ext>
                </a:extLst>
              </a:tr>
              <a:tr h="302530">
                <a:tc>
                  <a:txBody>
                    <a:bodyPr/>
                    <a:lstStyle/>
                    <a:p>
                      <a:pPr algn="l" fontAlgn="b"/>
                      <a:r>
                        <a:rPr lang="en-US" sz="1100" b="0" i="0" u="none" strike="noStrike" dirty="0">
                          <a:solidFill>
                            <a:srgbClr val="3F3F76"/>
                          </a:solidFill>
                          <a:effectLst/>
                          <a:latin typeface="+mn-lt"/>
                        </a:rPr>
                        <a:t>F1(prediction rate, F1_w, F1_m)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0.863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0.862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0.857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0.869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0.864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0.828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extLst>
                  <a:ext uri="{0D108BD9-81ED-4DB2-BD59-A6C34878D82A}">
                    <a16:rowId xmlns:a16="http://schemas.microsoft.com/office/drawing/2014/main" val="2097519074"/>
                  </a:ext>
                </a:extLst>
              </a:tr>
            </a:tbl>
          </a:graphicData>
        </a:graphic>
      </p:graphicFrame>
    </p:spTree>
    <p:extLst>
      <p:ext uri="{BB962C8B-B14F-4D97-AF65-F5344CB8AC3E}">
        <p14:creationId xmlns:p14="http://schemas.microsoft.com/office/powerpoint/2010/main" val="770168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AE5104-99E7-4AA9-8DDB-27596100FE46}"/>
              </a:ext>
            </a:extLst>
          </p:cNvPr>
          <p:cNvSpPr>
            <a:spLocks noGrp="1"/>
          </p:cNvSpPr>
          <p:nvPr>
            <p:ph type="sldNum" sz="quarter" idx="10"/>
          </p:nvPr>
        </p:nvSpPr>
        <p:spPr>
          <a:xfrm>
            <a:off x="457200" y="5411788"/>
            <a:ext cx="2057400" cy="303212"/>
          </a:xfrm>
        </p:spPr>
        <p:txBody>
          <a:bodyPr/>
          <a:lstStyle/>
          <a:p>
            <a:fld id="{1D648693-0942-45E9-83AE-76FC568F9452}" type="slidenum">
              <a:rPr lang="en-US" smtClean="0"/>
              <a:pPr/>
              <a:t>15</a:t>
            </a:fld>
            <a:endParaRPr lang="en-US" dirty="0"/>
          </a:p>
        </p:txBody>
      </p:sp>
      <p:graphicFrame>
        <p:nvGraphicFramePr>
          <p:cNvPr id="7" name="Table 6">
            <a:extLst>
              <a:ext uri="{FF2B5EF4-FFF2-40B4-BE49-F238E27FC236}">
                <a16:creationId xmlns:a16="http://schemas.microsoft.com/office/drawing/2014/main" id="{84B6C9C7-2086-478B-8680-BEDC0D59B665}"/>
              </a:ext>
            </a:extLst>
          </p:cNvPr>
          <p:cNvGraphicFramePr>
            <a:graphicFrameLocks noGrp="1"/>
          </p:cNvGraphicFramePr>
          <p:nvPr>
            <p:extLst>
              <p:ext uri="{D42A27DB-BD31-4B8C-83A1-F6EECF244321}">
                <p14:modId xmlns:p14="http://schemas.microsoft.com/office/powerpoint/2010/main" val="3648872982"/>
              </p:ext>
            </p:extLst>
          </p:nvPr>
        </p:nvGraphicFramePr>
        <p:xfrm>
          <a:off x="412596" y="475787"/>
          <a:ext cx="8370846" cy="4377778"/>
        </p:xfrm>
        <a:graphic>
          <a:graphicData uri="http://schemas.openxmlformats.org/drawingml/2006/table">
            <a:tbl>
              <a:tblPr/>
              <a:tblGrid>
                <a:gridCol w="1889688">
                  <a:extLst>
                    <a:ext uri="{9D8B030D-6E8A-4147-A177-3AD203B41FA5}">
                      <a16:colId xmlns:a16="http://schemas.microsoft.com/office/drawing/2014/main" val="3754044942"/>
                    </a:ext>
                  </a:extLst>
                </a:gridCol>
                <a:gridCol w="968269">
                  <a:extLst>
                    <a:ext uri="{9D8B030D-6E8A-4147-A177-3AD203B41FA5}">
                      <a16:colId xmlns:a16="http://schemas.microsoft.com/office/drawing/2014/main" val="1643383335"/>
                    </a:ext>
                  </a:extLst>
                </a:gridCol>
                <a:gridCol w="702776">
                  <a:extLst>
                    <a:ext uri="{9D8B030D-6E8A-4147-A177-3AD203B41FA5}">
                      <a16:colId xmlns:a16="http://schemas.microsoft.com/office/drawing/2014/main" val="2876874153"/>
                    </a:ext>
                  </a:extLst>
                </a:gridCol>
                <a:gridCol w="702776">
                  <a:extLst>
                    <a:ext uri="{9D8B030D-6E8A-4147-A177-3AD203B41FA5}">
                      <a16:colId xmlns:a16="http://schemas.microsoft.com/office/drawing/2014/main" val="3045290639"/>
                    </a:ext>
                  </a:extLst>
                </a:gridCol>
                <a:gridCol w="702776">
                  <a:extLst>
                    <a:ext uri="{9D8B030D-6E8A-4147-A177-3AD203B41FA5}">
                      <a16:colId xmlns:a16="http://schemas.microsoft.com/office/drawing/2014/main" val="2764725769"/>
                    </a:ext>
                  </a:extLst>
                </a:gridCol>
                <a:gridCol w="702776">
                  <a:extLst>
                    <a:ext uri="{9D8B030D-6E8A-4147-A177-3AD203B41FA5}">
                      <a16:colId xmlns:a16="http://schemas.microsoft.com/office/drawing/2014/main" val="2819333864"/>
                    </a:ext>
                  </a:extLst>
                </a:gridCol>
                <a:gridCol w="796480">
                  <a:extLst>
                    <a:ext uri="{9D8B030D-6E8A-4147-A177-3AD203B41FA5}">
                      <a16:colId xmlns:a16="http://schemas.microsoft.com/office/drawing/2014/main" val="3990237427"/>
                    </a:ext>
                  </a:extLst>
                </a:gridCol>
                <a:gridCol w="562221">
                  <a:extLst>
                    <a:ext uri="{9D8B030D-6E8A-4147-A177-3AD203B41FA5}">
                      <a16:colId xmlns:a16="http://schemas.microsoft.com/office/drawing/2014/main" val="2352279642"/>
                    </a:ext>
                  </a:extLst>
                </a:gridCol>
                <a:gridCol w="780863">
                  <a:extLst>
                    <a:ext uri="{9D8B030D-6E8A-4147-A177-3AD203B41FA5}">
                      <a16:colId xmlns:a16="http://schemas.microsoft.com/office/drawing/2014/main" val="2760478290"/>
                    </a:ext>
                  </a:extLst>
                </a:gridCol>
                <a:gridCol w="562221">
                  <a:extLst>
                    <a:ext uri="{9D8B030D-6E8A-4147-A177-3AD203B41FA5}">
                      <a16:colId xmlns:a16="http://schemas.microsoft.com/office/drawing/2014/main" val="54489494"/>
                    </a:ext>
                  </a:extLst>
                </a:gridCol>
              </a:tblGrid>
              <a:tr h="301442">
                <a:tc gridSpan="10">
                  <a:txBody>
                    <a:bodyPr/>
                    <a:lstStyle/>
                    <a:p>
                      <a:pPr algn="ctr" fontAlgn="b"/>
                      <a:r>
                        <a:rPr lang="en-US" sz="1200" b="0" i="0" u="none" strike="noStrike" dirty="0">
                          <a:solidFill>
                            <a:srgbClr val="FFFFFF"/>
                          </a:solidFill>
                          <a:effectLst/>
                          <a:latin typeface="+mn-lt"/>
                        </a:rPr>
                        <a:t>Table 1. Comparing name-to-gender predictions</a:t>
                      </a:r>
                    </a:p>
                  </a:txBody>
                  <a:tcPr marL="7620" marR="7620" marT="7620" marB="0" anchor="b">
                    <a:lnL>
                      <a:noFill/>
                    </a:lnL>
                    <a:lnR>
                      <a:noFill/>
                    </a:lnR>
                    <a:lnT>
                      <a:noFill/>
                    </a:lnT>
                    <a:lnB w="6350" cap="flat" cmpd="sng" algn="ctr">
                      <a:solidFill>
                        <a:srgbClr val="5B9BD5"/>
                      </a:solidFill>
                      <a:prstDash val="solid"/>
                      <a:round/>
                      <a:headEnd type="none" w="med" len="med"/>
                      <a:tailEnd type="none" w="med" len="med"/>
                    </a:lnB>
                    <a:solidFill>
                      <a:srgbClr val="5B9BD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154869"/>
                  </a:ext>
                </a:extLst>
              </a:tr>
              <a:tr h="549846">
                <a:tc>
                  <a:txBody>
                    <a:bodyPr/>
                    <a:lstStyle/>
                    <a:p>
                      <a:pPr algn="l" fontAlgn="t"/>
                      <a:r>
                        <a:rPr lang="en-US" sz="1100" b="1" i="0" u="none" strike="noStrike" dirty="0">
                          <a:solidFill>
                            <a:srgbClr val="2F75B5"/>
                          </a:solidFill>
                          <a:effectLst/>
                          <a:latin typeface="+mn-lt"/>
                        </a:rPr>
                        <a:t>Gender Attribution Approaches:</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err="1">
                          <a:solidFill>
                            <a:srgbClr val="2F75B5"/>
                          </a:solidFill>
                          <a:effectLst/>
                          <a:latin typeface="+mn-lt"/>
                        </a:rPr>
                        <a:t>PatentsView</a:t>
                      </a:r>
                      <a:r>
                        <a:rPr lang="en-US" sz="1100" b="1" i="0" u="none" strike="noStrike" dirty="0">
                          <a:solidFill>
                            <a:srgbClr val="2F75B5"/>
                          </a:solidFill>
                          <a:effectLst/>
                          <a:latin typeface="+mn-lt"/>
                        </a:rPr>
                        <a:t> </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a:t>
                      </a:r>
                      <a:r>
                        <a:rPr lang="en-US" sz="1100" b="1" i="0" u="none" strike="noStrike" dirty="0" err="1">
                          <a:solidFill>
                            <a:srgbClr val="2F75B5"/>
                          </a:solidFill>
                          <a:effectLst/>
                          <a:latin typeface="+mn-lt"/>
                        </a:rPr>
                        <a:t>GNRname</a:t>
                      </a:r>
                      <a:endParaRPr lang="en-US" sz="1100" b="1" i="0" u="none" strike="noStrike" dirty="0">
                        <a:solidFill>
                          <a:srgbClr val="2F75B5"/>
                        </a:solidFill>
                        <a:effectLst/>
                        <a:latin typeface="+mn-lt"/>
                      </a:endParaRP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 COUNTRY</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SSA</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401209284"/>
                  </a:ext>
                </a:extLst>
              </a:tr>
              <a:tr h="274925">
                <a:tc>
                  <a:txBody>
                    <a:bodyPr/>
                    <a:lstStyle/>
                    <a:p>
                      <a:pPr algn="l" fontAlgn="b"/>
                      <a:r>
                        <a:rPr lang="en-US" sz="1100" b="0" i="0" u="none" strike="noStrike" dirty="0">
                          <a:solidFill>
                            <a:srgbClr val="2F75B5"/>
                          </a:solidFill>
                          <a:effectLst/>
                          <a:latin typeface="+mn-lt"/>
                        </a:rPr>
                        <a:t>Total predictions:</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             6,661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6,639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6,612</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6,749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      6,726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6,781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5,919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5,763</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6,031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extLst>
                  <a:ext uri="{0D108BD9-81ED-4DB2-BD59-A6C34878D82A}">
                    <a16:rowId xmlns:a16="http://schemas.microsoft.com/office/drawing/2014/main" val="1247880028"/>
                  </a:ext>
                </a:extLst>
              </a:tr>
              <a:tr h="274925">
                <a:tc>
                  <a:txBody>
                    <a:bodyPr/>
                    <a:lstStyle/>
                    <a:p>
                      <a:pPr algn="l" fontAlgn="b"/>
                      <a:r>
                        <a:rPr lang="en-US" sz="1100" b="0" i="0" u="none" strike="noStrike">
                          <a:solidFill>
                            <a:srgbClr val="2F75B5"/>
                          </a:solidFill>
                          <a:effectLst/>
                          <a:latin typeface="+mn-lt"/>
                        </a:rPr>
                        <a:t>Out of:</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extLst>
                  <a:ext uri="{0D108BD9-81ED-4DB2-BD59-A6C34878D82A}">
                    <a16:rowId xmlns:a16="http://schemas.microsoft.com/office/drawing/2014/main" val="1464076373"/>
                  </a:ext>
                </a:extLst>
              </a:tr>
              <a:tr h="274925">
                <a:tc>
                  <a:txBody>
                    <a:bodyPr/>
                    <a:lstStyle/>
                    <a:p>
                      <a:pPr algn="l" fontAlgn="b"/>
                      <a:r>
                        <a:rPr lang="en-US" sz="1100" b="0" i="0" u="none" strike="noStrike" dirty="0">
                          <a:solidFill>
                            <a:srgbClr val="2F75B5"/>
                          </a:solidFill>
                          <a:effectLst/>
                          <a:latin typeface="+mn-lt"/>
                        </a:rPr>
                        <a:t>Prediction rate:</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0.914</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0.907</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0.926</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0.931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0.812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0.791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0.828</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978259796"/>
                  </a:ext>
                </a:extLst>
              </a:tr>
              <a:tr h="274925">
                <a:tc>
                  <a:txBody>
                    <a:bodyPr/>
                    <a:lstStyle/>
                    <a:p>
                      <a:pPr algn="l" fontAlgn="b"/>
                      <a:r>
                        <a:rPr lang="en-US" sz="1100" b="0" i="0" u="none" strike="noStrike">
                          <a:solidFill>
                            <a:srgbClr val="2F75B5"/>
                          </a:solidFill>
                          <a:effectLst/>
                          <a:latin typeface="+mn-lt"/>
                        </a:rPr>
                        <a:t>WOMEN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1720389170"/>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0.893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0.889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0.887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0.943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423102326"/>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0.928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0.934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0.931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0.929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0.965 </a:t>
                      </a:r>
                    </a:p>
                  </a:txBody>
                  <a:tcPr marL="7620" marR="7620" marT="7620" marB="0" anchor="b">
                    <a:lnL>
                      <a:noFill/>
                    </a:lnL>
                    <a:lnR>
                      <a:noFill/>
                    </a:lnR>
                    <a:lnT>
                      <a:noFill/>
                    </a:lnT>
                    <a:lnB>
                      <a:noFill/>
                    </a:lnB>
                  </a:tcPr>
                </a:tc>
                <a:extLst>
                  <a:ext uri="{0D108BD9-81ED-4DB2-BD59-A6C34878D82A}">
                    <a16:rowId xmlns:a16="http://schemas.microsoft.com/office/drawing/2014/main" val="2436560785"/>
                  </a:ext>
                </a:extLst>
              </a:tr>
              <a:tr h="146422">
                <a:tc>
                  <a:txBody>
                    <a:bodyPr/>
                    <a:lstStyle/>
                    <a:p>
                      <a:pPr algn="l" fontAlgn="b"/>
                      <a:r>
                        <a:rPr lang="en-US" sz="1400" b="1" i="0" u="none" strike="noStrike" dirty="0">
                          <a:solidFill>
                            <a:schemeClr val="tx1"/>
                          </a:solidFill>
                          <a:effectLst/>
                          <a:latin typeface="+mn-lt"/>
                        </a:rPr>
                        <a:t>F1</a:t>
                      </a:r>
                    </a:p>
                  </a:txBody>
                  <a:tcPr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0.910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0.911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0.904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0.902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0.975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0.970 </a:t>
                      </a:r>
                    </a:p>
                  </a:txBody>
                  <a:tcPr marL="7620" marR="7620" marT="7620" marB="0" anchor="b">
                    <a:lnL>
                      <a:noFill/>
                    </a:lnL>
                    <a:lnR>
                      <a:noFill/>
                    </a:lnR>
                    <a:lnT>
                      <a:noFill/>
                    </a:lnT>
                    <a:lnB>
                      <a:noFill/>
                    </a:lnB>
                    <a:solidFill>
                      <a:srgbClr val="DDEBF7"/>
                    </a:solidFill>
                  </a:tcPr>
                </a:tc>
                <a:tc>
                  <a:txBody>
                    <a:bodyPr/>
                    <a:lstStyle/>
                    <a:p>
                      <a:pPr algn="r" fontAlgn="b"/>
                      <a:r>
                        <a:rPr lang="en-US" sz="1400" b="1" i="0" u="none" strike="noStrike" dirty="0">
                          <a:solidFill>
                            <a:schemeClr val="tx1"/>
                          </a:solidFill>
                          <a:effectLst/>
                          <a:latin typeface="+mn-lt"/>
                        </a:rPr>
                        <a:t>  0.954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370589433"/>
                  </a:ext>
                </a:extLst>
              </a:tr>
              <a:tr h="274925">
                <a:tc>
                  <a:txBody>
                    <a:bodyPr/>
                    <a:lstStyle/>
                    <a:p>
                      <a:pPr algn="l" fontAlgn="b"/>
                      <a:r>
                        <a:rPr lang="en-US" sz="1100" b="0" i="0" u="none" strike="noStrike">
                          <a:solidFill>
                            <a:srgbClr val="2F75B5"/>
                          </a:solidFill>
                          <a:effectLst/>
                          <a:latin typeface="+mn-lt"/>
                        </a:rPr>
                        <a:t>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22194721"/>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0.975</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0.988</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0.987</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4087857520"/>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0.955</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0.978</a:t>
                      </a:r>
                    </a:p>
                  </a:txBody>
                  <a:tcPr marL="7620" marR="7620" marT="7620" marB="0" anchor="b">
                    <a:lnL>
                      <a:noFill/>
                    </a:lnL>
                    <a:lnR>
                      <a:noFill/>
                    </a:lnR>
                    <a:lnT>
                      <a:noFill/>
                    </a:lnT>
                    <a:lnB>
                      <a:noFill/>
                    </a:lnB>
                  </a:tcPr>
                </a:tc>
                <a:extLst>
                  <a:ext uri="{0D108BD9-81ED-4DB2-BD59-A6C34878D82A}">
                    <a16:rowId xmlns:a16="http://schemas.microsoft.com/office/drawing/2014/main" val="3728117016"/>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dirty="0">
                          <a:solidFill>
                            <a:srgbClr val="2F75B5"/>
                          </a:solidFill>
                          <a:effectLst/>
                          <a:latin typeface="+mn-lt"/>
                        </a:rPr>
                        <a:t>0.962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0.983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extLst>
                  <a:ext uri="{0D108BD9-81ED-4DB2-BD59-A6C34878D82A}">
                    <a16:rowId xmlns:a16="http://schemas.microsoft.com/office/drawing/2014/main" val="2033646923"/>
                  </a:ext>
                </a:extLst>
              </a:tr>
              <a:tr h="302530">
                <a:tc>
                  <a:txBody>
                    <a:bodyPr/>
                    <a:lstStyle/>
                    <a:p>
                      <a:pPr algn="l" fontAlgn="b"/>
                      <a:r>
                        <a:rPr lang="en-US" sz="1100" b="0" i="0" u="none" strike="noStrike" dirty="0">
                          <a:solidFill>
                            <a:srgbClr val="3F3F76"/>
                          </a:solidFill>
                          <a:effectLst/>
                          <a:latin typeface="+mn-lt"/>
                        </a:rPr>
                        <a:t>F1(prediction rate, F1_w, F1_m)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0.863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0.862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0.857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0.869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0.864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a:solidFill>
                            <a:srgbClr val="3F3F76"/>
                          </a:solidFill>
                          <a:effectLst/>
                          <a:latin typeface="+mn-lt"/>
                        </a:rPr>
                        <a:t>        0.867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0.828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extLst>
                  <a:ext uri="{0D108BD9-81ED-4DB2-BD59-A6C34878D82A}">
                    <a16:rowId xmlns:a16="http://schemas.microsoft.com/office/drawing/2014/main" val="2097519074"/>
                  </a:ext>
                </a:extLst>
              </a:tr>
            </a:tbl>
          </a:graphicData>
        </a:graphic>
      </p:graphicFrame>
    </p:spTree>
    <p:extLst>
      <p:ext uri="{BB962C8B-B14F-4D97-AF65-F5344CB8AC3E}">
        <p14:creationId xmlns:p14="http://schemas.microsoft.com/office/powerpoint/2010/main" val="1029656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AE5104-99E7-4AA9-8DDB-27596100FE46}"/>
              </a:ext>
            </a:extLst>
          </p:cNvPr>
          <p:cNvSpPr>
            <a:spLocks noGrp="1"/>
          </p:cNvSpPr>
          <p:nvPr>
            <p:ph type="sldNum" sz="quarter" idx="10"/>
          </p:nvPr>
        </p:nvSpPr>
        <p:spPr>
          <a:xfrm>
            <a:off x="457200" y="5411788"/>
            <a:ext cx="2057400" cy="303212"/>
          </a:xfrm>
        </p:spPr>
        <p:txBody>
          <a:bodyPr/>
          <a:lstStyle/>
          <a:p>
            <a:fld id="{1D648693-0942-45E9-83AE-76FC568F9452}" type="slidenum">
              <a:rPr lang="en-US" smtClean="0"/>
              <a:pPr/>
              <a:t>16</a:t>
            </a:fld>
            <a:endParaRPr lang="en-US" dirty="0"/>
          </a:p>
        </p:txBody>
      </p:sp>
      <p:graphicFrame>
        <p:nvGraphicFramePr>
          <p:cNvPr id="7" name="Table 6">
            <a:extLst>
              <a:ext uri="{FF2B5EF4-FFF2-40B4-BE49-F238E27FC236}">
                <a16:creationId xmlns:a16="http://schemas.microsoft.com/office/drawing/2014/main" id="{84B6C9C7-2086-478B-8680-BEDC0D59B665}"/>
              </a:ext>
            </a:extLst>
          </p:cNvPr>
          <p:cNvGraphicFramePr>
            <a:graphicFrameLocks noGrp="1"/>
          </p:cNvGraphicFramePr>
          <p:nvPr>
            <p:extLst>
              <p:ext uri="{D42A27DB-BD31-4B8C-83A1-F6EECF244321}">
                <p14:modId xmlns:p14="http://schemas.microsoft.com/office/powerpoint/2010/main" val="4084623089"/>
              </p:ext>
            </p:extLst>
          </p:nvPr>
        </p:nvGraphicFramePr>
        <p:xfrm>
          <a:off x="412596" y="475787"/>
          <a:ext cx="8370846" cy="4218363"/>
        </p:xfrm>
        <a:graphic>
          <a:graphicData uri="http://schemas.openxmlformats.org/drawingml/2006/table">
            <a:tbl>
              <a:tblPr/>
              <a:tblGrid>
                <a:gridCol w="1889688">
                  <a:extLst>
                    <a:ext uri="{9D8B030D-6E8A-4147-A177-3AD203B41FA5}">
                      <a16:colId xmlns:a16="http://schemas.microsoft.com/office/drawing/2014/main" val="3754044942"/>
                    </a:ext>
                  </a:extLst>
                </a:gridCol>
                <a:gridCol w="968269">
                  <a:extLst>
                    <a:ext uri="{9D8B030D-6E8A-4147-A177-3AD203B41FA5}">
                      <a16:colId xmlns:a16="http://schemas.microsoft.com/office/drawing/2014/main" val="1643383335"/>
                    </a:ext>
                  </a:extLst>
                </a:gridCol>
                <a:gridCol w="702776">
                  <a:extLst>
                    <a:ext uri="{9D8B030D-6E8A-4147-A177-3AD203B41FA5}">
                      <a16:colId xmlns:a16="http://schemas.microsoft.com/office/drawing/2014/main" val="2876874153"/>
                    </a:ext>
                  </a:extLst>
                </a:gridCol>
                <a:gridCol w="702776">
                  <a:extLst>
                    <a:ext uri="{9D8B030D-6E8A-4147-A177-3AD203B41FA5}">
                      <a16:colId xmlns:a16="http://schemas.microsoft.com/office/drawing/2014/main" val="3045290639"/>
                    </a:ext>
                  </a:extLst>
                </a:gridCol>
                <a:gridCol w="702776">
                  <a:extLst>
                    <a:ext uri="{9D8B030D-6E8A-4147-A177-3AD203B41FA5}">
                      <a16:colId xmlns:a16="http://schemas.microsoft.com/office/drawing/2014/main" val="2764725769"/>
                    </a:ext>
                  </a:extLst>
                </a:gridCol>
                <a:gridCol w="702776">
                  <a:extLst>
                    <a:ext uri="{9D8B030D-6E8A-4147-A177-3AD203B41FA5}">
                      <a16:colId xmlns:a16="http://schemas.microsoft.com/office/drawing/2014/main" val="2819333864"/>
                    </a:ext>
                  </a:extLst>
                </a:gridCol>
                <a:gridCol w="796480">
                  <a:extLst>
                    <a:ext uri="{9D8B030D-6E8A-4147-A177-3AD203B41FA5}">
                      <a16:colId xmlns:a16="http://schemas.microsoft.com/office/drawing/2014/main" val="3990237427"/>
                    </a:ext>
                  </a:extLst>
                </a:gridCol>
                <a:gridCol w="562221">
                  <a:extLst>
                    <a:ext uri="{9D8B030D-6E8A-4147-A177-3AD203B41FA5}">
                      <a16:colId xmlns:a16="http://schemas.microsoft.com/office/drawing/2014/main" val="2352279642"/>
                    </a:ext>
                  </a:extLst>
                </a:gridCol>
                <a:gridCol w="780863">
                  <a:extLst>
                    <a:ext uri="{9D8B030D-6E8A-4147-A177-3AD203B41FA5}">
                      <a16:colId xmlns:a16="http://schemas.microsoft.com/office/drawing/2014/main" val="2760478290"/>
                    </a:ext>
                  </a:extLst>
                </a:gridCol>
                <a:gridCol w="562221">
                  <a:extLst>
                    <a:ext uri="{9D8B030D-6E8A-4147-A177-3AD203B41FA5}">
                      <a16:colId xmlns:a16="http://schemas.microsoft.com/office/drawing/2014/main" val="54489494"/>
                    </a:ext>
                  </a:extLst>
                </a:gridCol>
              </a:tblGrid>
              <a:tr h="301442">
                <a:tc gridSpan="10">
                  <a:txBody>
                    <a:bodyPr/>
                    <a:lstStyle/>
                    <a:p>
                      <a:pPr algn="ctr" fontAlgn="b"/>
                      <a:r>
                        <a:rPr lang="en-US" sz="1200" b="0" i="0" u="none" strike="noStrike" dirty="0">
                          <a:solidFill>
                            <a:srgbClr val="FFFFFF"/>
                          </a:solidFill>
                          <a:effectLst/>
                          <a:latin typeface="+mn-lt"/>
                        </a:rPr>
                        <a:t>Table 1. Comparing name-to-gender predictions</a:t>
                      </a:r>
                    </a:p>
                  </a:txBody>
                  <a:tcPr marL="7620" marR="7620" marT="7620" marB="0" anchor="b">
                    <a:lnL>
                      <a:noFill/>
                    </a:lnL>
                    <a:lnR>
                      <a:noFill/>
                    </a:lnR>
                    <a:lnT>
                      <a:noFill/>
                    </a:lnT>
                    <a:lnB w="6350" cap="flat" cmpd="sng" algn="ctr">
                      <a:solidFill>
                        <a:srgbClr val="5B9BD5"/>
                      </a:solidFill>
                      <a:prstDash val="solid"/>
                      <a:round/>
                      <a:headEnd type="none" w="med" len="med"/>
                      <a:tailEnd type="none" w="med" len="med"/>
                    </a:lnB>
                    <a:solidFill>
                      <a:srgbClr val="5B9BD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154869"/>
                  </a:ext>
                </a:extLst>
              </a:tr>
              <a:tr h="549846">
                <a:tc>
                  <a:txBody>
                    <a:bodyPr/>
                    <a:lstStyle/>
                    <a:p>
                      <a:pPr algn="l" fontAlgn="t"/>
                      <a:r>
                        <a:rPr lang="en-US" sz="1100" b="1" i="0" u="none" strike="noStrike" dirty="0">
                          <a:solidFill>
                            <a:srgbClr val="2F75B5"/>
                          </a:solidFill>
                          <a:effectLst/>
                          <a:latin typeface="+mn-lt"/>
                        </a:rPr>
                        <a:t>Gender Attribution Approaches:</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err="1">
                          <a:solidFill>
                            <a:srgbClr val="2F75B5"/>
                          </a:solidFill>
                          <a:effectLst/>
                          <a:latin typeface="+mn-lt"/>
                        </a:rPr>
                        <a:t>PatentsView</a:t>
                      </a:r>
                      <a:r>
                        <a:rPr lang="en-US" sz="1100" b="1" i="0" u="none" strike="noStrike" dirty="0">
                          <a:solidFill>
                            <a:srgbClr val="2F75B5"/>
                          </a:solidFill>
                          <a:effectLst/>
                          <a:latin typeface="+mn-lt"/>
                        </a:rPr>
                        <a:t> </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a:solidFill>
                            <a:srgbClr val="2F75B5"/>
                          </a:solidFill>
                          <a:effectLst/>
                          <a:latin typeface="+mn-lt"/>
                        </a:rPr>
                        <a:t>WIPO2.0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a:t>
                      </a:r>
                      <a:r>
                        <a:rPr lang="en-US" sz="1100" b="1" i="0" u="none" strike="noStrike" dirty="0" err="1">
                          <a:solidFill>
                            <a:srgbClr val="2F75B5"/>
                          </a:solidFill>
                          <a:effectLst/>
                          <a:latin typeface="+mn-lt"/>
                        </a:rPr>
                        <a:t>GNRname</a:t>
                      </a:r>
                      <a:endParaRPr lang="en-US" sz="1100" b="1" i="0" u="none" strike="noStrike" dirty="0">
                        <a:solidFill>
                          <a:srgbClr val="2F75B5"/>
                        </a:solidFill>
                        <a:effectLst/>
                        <a:latin typeface="+mn-lt"/>
                      </a:endParaRP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a:solidFill>
                            <a:srgbClr val="2F75B5"/>
                          </a:solidFill>
                          <a:effectLst/>
                          <a:latin typeface="+mn-lt"/>
                        </a:rPr>
                        <a:t>API</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 COUNTRY</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SSA</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401209284"/>
                  </a:ext>
                </a:extLst>
              </a:tr>
              <a:tr h="274925">
                <a:tc>
                  <a:txBody>
                    <a:bodyPr/>
                    <a:lstStyle/>
                    <a:p>
                      <a:pPr algn="l" fontAlgn="b"/>
                      <a:r>
                        <a:rPr lang="en-US" sz="1100" b="0" i="0" u="none" strike="noStrike" dirty="0">
                          <a:solidFill>
                            <a:srgbClr val="2F75B5"/>
                          </a:solidFill>
                          <a:effectLst/>
                          <a:latin typeface="+mn-lt"/>
                        </a:rPr>
                        <a:t>Total predictions:</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             6,661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6,639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6,612</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6,749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      6,726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6,781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5,919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5,763</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6,031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extLst>
                  <a:ext uri="{0D108BD9-81ED-4DB2-BD59-A6C34878D82A}">
                    <a16:rowId xmlns:a16="http://schemas.microsoft.com/office/drawing/2014/main" val="1247880028"/>
                  </a:ext>
                </a:extLst>
              </a:tr>
              <a:tr h="274925">
                <a:tc>
                  <a:txBody>
                    <a:bodyPr/>
                    <a:lstStyle/>
                    <a:p>
                      <a:pPr algn="l" fontAlgn="b"/>
                      <a:r>
                        <a:rPr lang="en-US" sz="1100" b="0" i="0" u="none" strike="noStrike">
                          <a:solidFill>
                            <a:srgbClr val="2F75B5"/>
                          </a:solidFill>
                          <a:effectLst/>
                          <a:latin typeface="+mn-lt"/>
                        </a:rPr>
                        <a:t>Out of:</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extLst>
                  <a:ext uri="{0D108BD9-81ED-4DB2-BD59-A6C34878D82A}">
                    <a16:rowId xmlns:a16="http://schemas.microsoft.com/office/drawing/2014/main" val="1464076373"/>
                  </a:ext>
                </a:extLst>
              </a:tr>
              <a:tr h="274925">
                <a:tc>
                  <a:txBody>
                    <a:bodyPr/>
                    <a:lstStyle/>
                    <a:p>
                      <a:pPr algn="l" fontAlgn="b"/>
                      <a:r>
                        <a:rPr lang="en-US" sz="1100" b="0" i="0" u="none" strike="noStrike" dirty="0">
                          <a:solidFill>
                            <a:srgbClr val="2F75B5"/>
                          </a:solidFill>
                          <a:effectLst/>
                          <a:latin typeface="+mn-lt"/>
                        </a:rPr>
                        <a:t>Prediction rate:</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0.914</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0.907</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0.926</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0.931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0.812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0.791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0.828</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978259796"/>
                  </a:ext>
                </a:extLst>
              </a:tr>
              <a:tr h="274925">
                <a:tc>
                  <a:txBody>
                    <a:bodyPr/>
                    <a:lstStyle/>
                    <a:p>
                      <a:pPr algn="l" fontAlgn="b"/>
                      <a:r>
                        <a:rPr lang="en-US" sz="1100" b="0" i="0" u="none" strike="noStrike">
                          <a:solidFill>
                            <a:srgbClr val="2F75B5"/>
                          </a:solidFill>
                          <a:effectLst/>
                          <a:latin typeface="+mn-lt"/>
                        </a:rPr>
                        <a:t>WOMEN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1720389170"/>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0.893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0.889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0.887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0.943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423102326"/>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0.928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0.934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0.931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0.929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0.965 </a:t>
                      </a:r>
                    </a:p>
                  </a:txBody>
                  <a:tcPr marL="7620" marR="7620" marT="7620" marB="0" anchor="b">
                    <a:lnL>
                      <a:noFill/>
                    </a:lnL>
                    <a:lnR>
                      <a:noFill/>
                    </a:lnR>
                    <a:lnT>
                      <a:noFill/>
                    </a:lnT>
                    <a:lnB>
                      <a:noFill/>
                    </a:lnB>
                  </a:tcPr>
                </a:tc>
                <a:extLst>
                  <a:ext uri="{0D108BD9-81ED-4DB2-BD59-A6C34878D82A}">
                    <a16:rowId xmlns:a16="http://schemas.microsoft.com/office/drawing/2014/main" val="2436560785"/>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0.904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0.902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0.975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0.954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370589433"/>
                  </a:ext>
                </a:extLst>
              </a:tr>
              <a:tr h="274925">
                <a:tc>
                  <a:txBody>
                    <a:bodyPr/>
                    <a:lstStyle/>
                    <a:p>
                      <a:pPr algn="l" fontAlgn="b"/>
                      <a:r>
                        <a:rPr lang="en-US" sz="1100" b="0" i="0" u="none" strike="noStrike">
                          <a:solidFill>
                            <a:srgbClr val="2F75B5"/>
                          </a:solidFill>
                          <a:effectLst/>
                          <a:latin typeface="+mn-lt"/>
                        </a:rPr>
                        <a:t>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22194721"/>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0.975</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0.988</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0.987</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4087857520"/>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0.955</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0.978</a:t>
                      </a:r>
                    </a:p>
                  </a:txBody>
                  <a:tcPr marL="7620" marR="7620" marT="7620" marB="0" anchor="b">
                    <a:lnL>
                      <a:noFill/>
                    </a:lnL>
                    <a:lnR>
                      <a:noFill/>
                    </a:lnR>
                    <a:lnT>
                      <a:noFill/>
                    </a:lnT>
                    <a:lnB>
                      <a:noFill/>
                    </a:lnB>
                  </a:tcPr>
                </a:tc>
                <a:extLst>
                  <a:ext uri="{0D108BD9-81ED-4DB2-BD59-A6C34878D82A}">
                    <a16:rowId xmlns:a16="http://schemas.microsoft.com/office/drawing/2014/main" val="3728117016"/>
                  </a:ext>
                </a:extLst>
              </a:tr>
              <a:tr h="274925">
                <a:tc>
                  <a:txBody>
                    <a:bodyPr/>
                    <a:lstStyle/>
                    <a:p>
                      <a:pPr algn="l" fontAlgn="b"/>
                      <a:r>
                        <a:rPr lang="en-US" sz="1400" b="1" i="0" u="none" strike="noStrike" dirty="0">
                          <a:solidFill>
                            <a:schemeClr val="tx1"/>
                          </a:solidFill>
                          <a:effectLst/>
                          <a:latin typeface="+mn-lt"/>
                        </a:rPr>
                        <a:t>F1</a:t>
                      </a:r>
                    </a:p>
                  </a:txBody>
                  <a:tcPr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dirty="0">
                          <a:solidFill>
                            <a:schemeClr val="tx1"/>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dirty="0">
                          <a:solidFill>
                            <a:schemeClr val="tx1"/>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a:solidFill>
                            <a:schemeClr val="tx1"/>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a:solidFill>
                            <a:schemeClr val="tx1"/>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a:solidFill>
                            <a:schemeClr val="tx1"/>
                          </a:solidFill>
                          <a:effectLst/>
                          <a:latin typeface="+mn-lt"/>
                        </a:rPr>
                        <a:t>0.963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dirty="0">
                          <a:solidFill>
                            <a:schemeClr val="tx1"/>
                          </a:solidFill>
                          <a:effectLst/>
                          <a:latin typeface="+mn-lt"/>
                        </a:rPr>
                        <a:t>0.962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a:solidFill>
                            <a:schemeClr val="tx1"/>
                          </a:solidFill>
                          <a:effectLst/>
                          <a:latin typeface="+mn-lt"/>
                        </a:rPr>
                        <a:t>0.992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dirty="0">
                          <a:solidFill>
                            <a:schemeClr val="tx1"/>
                          </a:solidFill>
                          <a:effectLst/>
                          <a:latin typeface="+mn-lt"/>
                        </a:rPr>
                        <a:t>0.990</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400" b="1" i="0" u="none" strike="noStrike" dirty="0">
                          <a:solidFill>
                            <a:schemeClr val="tx1"/>
                          </a:solidFill>
                          <a:effectLst/>
                          <a:latin typeface="+mn-lt"/>
                        </a:rPr>
                        <a:t>0.983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extLst>
                  <a:ext uri="{0D108BD9-81ED-4DB2-BD59-A6C34878D82A}">
                    <a16:rowId xmlns:a16="http://schemas.microsoft.com/office/drawing/2014/main" val="2033646923"/>
                  </a:ext>
                </a:extLst>
              </a:tr>
              <a:tr h="302530">
                <a:tc>
                  <a:txBody>
                    <a:bodyPr/>
                    <a:lstStyle/>
                    <a:p>
                      <a:pPr algn="l" fontAlgn="b"/>
                      <a:r>
                        <a:rPr lang="en-US" sz="1100" b="0" i="0" u="none" strike="noStrike" dirty="0">
                          <a:solidFill>
                            <a:srgbClr val="3F3F76"/>
                          </a:solidFill>
                          <a:effectLst/>
                          <a:latin typeface="+mn-lt"/>
                        </a:rPr>
                        <a:t>F1(prediction rate, F1_w, F1_m)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0.863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0.857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0.869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0.864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0.867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0.828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100" b="0" i="0" u="none" strike="noStrike" dirty="0">
                          <a:solidFill>
                            <a:srgbClr val="3F3F76"/>
                          </a:solidFill>
                          <a:effectLst/>
                          <a:latin typeface="+mn-lt"/>
                        </a:rPr>
                        <a:t>  0.842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extLst>
                  <a:ext uri="{0D108BD9-81ED-4DB2-BD59-A6C34878D82A}">
                    <a16:rowId xmlns:a16="http://schemas.microsoft.com/office/drawing/2014/main" val="2097519074"/>
                  </a:ext>
                </a:extLst>
              </a:tr>
            </a:tbl>
          </a:graphicData>
        </a:graphic>
      </p:graphicFrame>
    </p:spTree>
    <p:extLst>
      <p:ext uri="{BB962C8B-B14F-4D97-AF65-F5344CB8AC3E}">
        <p14:creationId xmlns:p14="http://schemas.microsoft.com/office/powerpoint/2010/main" val="3263561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AE5104-99E7-4AA9-8DDB-27596100FE46}"/>
              </a:ext>
            </a:extLst>
          </p:cNvPr>
          <p:cNvSpPr>
            <a:spLocks noGrp="1"/>
          </p:cNvSpPr>
          <p:nvPr>
            <p:ph type="sldNum" sz="quarter" idx="10"/>
          </p:nvPr>
        </p:nvSpPr>
        <p:spPr>
          <a:xfrm>
            <a:off x="457200" y="5411788"/>
            <a:ext cx="2057400" cy="303212"/>
          </a:xfrm>
        </p:spPr>
        <p:txBody>
          <a:bodyPr/>
          <a:lstStyle/>
          <a:p>
            <a:fld id="{1D648693-0942-45E9-83AE-76FC568F9452}" type="slidenum">
              <a:rPr lang="en-US" smtClean="0"/>
              <a:pPr/>
              <a:t>17</a:t>
            </a:fld>
            <a:endParaRPr lang="en-US" dirty="0"/>
          </a:p>
        </p:txBody>
      </p:sp>
      <p:graphicFrame>
        <p:nvGraphicFramePr>
          <p:cNvPr id="7" name="Table 6">
            <a:extLst>
              <a:ext uri="{FF2B5EF4-FFF2-40B4-BE49-F238E27FC236}">
                <a16:creationId xmlns:a16="http://schemas.microsoft.com/office/drawing/2014/main" id="{84B6C9C7-2086-478B-8680-BEDC0D59B665}"/>
              </a:ext>
            </a:extLst>
          </p:cNvPr>
          <p:cNvGraphicFramePr>
            <a:graphicFrameLocks noGrp="1"/>
          </p:cNvGraphicFramePr>
          <p:nvPr>
            <p:extLst>
              <p:ext uri="{D42A27DB-BD31-4B8C-83A1-F6EECF244321}">
                <p14:modId xmlns:p14="http://schemas.microsoft.com/office/powerpoint/2010/main" val="2953328461"/>
              </p:ext>
            </p:extLst>
          </p:nvPr>
        </p:nvGraphicFramePr>
        <p:xfrm>
          <a:off x="412596" y="475787"/>
          <a:ext cx="8370846" cy="4309803"/>
        </p:xfrm>
        <a:graphic>
          <a:graphicData uri="http://schemas.openxmlformats.org/drawingml/2006/table">
            <a:tbl>
              <a:tblPr/>
              <a:tblGrid>
                <a:gridCol w="1889688">
                  <a:extLst>
                    <a:ext uri="{9D8B030D-6E8A-4147-A177-3AD203B41FA5}">
                      <a16:colId xmlns:a16="http://schemas.microsoft.com/office/drawing/2014/main" val="3754044942"/>
                    </a:ext>
                  </a:extLst>
                </a:gridCol>
                <a:gridCol w="968269">
                  <a:extLst>
                    <a:ext uri="{9D8B030D-6E8A-4147-A177-3AD203B41FA5}">
                      <a16:colId xmlns:a16="http://schemas.microsoft.com/office/drawing/2014/main" val="1643383335"/>
                    </a:ext>
                  </a:extLst>
                </a:gridCol>
                <a:gridCol w="702776">
                  <a:extLst>
                    <a:ext uri="{9D8B030D-6E8A-4147-A177-3AD203B41FA5}">
                      <a16:colId xmlns:a16="http://schemas.microsoft.com/office/drawing/2014/main" val="2876874153"/>
                    </a:ext>
                  </a:extLst>
                </a:gridCol>
                <a:gridCol w="702776">
                  <a:extLst>
                    <a:ext uri="{9D8B030D-6E8A-4147-A177-3AD203B41FA5}">
                      <a16:colId xmlns:a16="http://schemas.microsoft.com/office/drawing/2014/main" val="3045290639"/>
                    </a:ext>
                  </a:extLst>
                </a:gridCol>
                <a:gridCol w="702776">
                  <a:extLst>
                    <a:ext uri="{9D8B030D-6E8A-4147-A177-3AD203B41FA5}">
                      <a16:colId xmlns:a16="http://schemas.microsoft.com/office/drawing/2014/main" val="2764725769"/>
                    </a:ext>
                  </a:extLst>
                </a:gridCol>
                <a:gridCol w="702776">
                  <a:extLst>
                    <a:ext uri="{9D8B030D-6E8A-4147-A177-3AD203B41FA5}">
                      <a16:colId xmlns:a16="http://schemas.microsoft.com/office/drawing/2014/main" val="2819333864"/>
                    </a:ext>
                  </a:extLst>
                </a:gridCol>
                <a:gridCol w="796480">
                  <a:extLst>
                    <a:ext uri="{9D8B030D-6E8A-4147-A177-3AD203B41FA5}">
                      <a16:colId xmlns:a16="http://schemas.microsoft.com/office/drawing/2014/main" val="3990237427"/>
                    </a:ext>
                  </a:extLst>
                </a:gridCol>
                <a:gridCol w="562221">
                  <a:extLst>
                    <a:ext uri="{9D8B030D-6E8A-4147-A177-3AD203B41FA5}">
                      <a16:colId xmlns:a16="http://schemas.microsoft.com/office/drawing/2014/main" val="2352279642"/>
                    </a:ext>
                  </a:extLst>
                </a:gridCol>
                <a:gridCol w="780863">
                  <a:extLst>
                    <a:ext uri="{9D8B030D-6E8A-4147-A177-3AD203B41FA5}">
                      <a16:colId xmlns:a16="http://schemas.microsoft.com/office/drawing/2014/main" val="2760478290"/>
                    </a:ext>
                  </a:extLst>
                </a:gridCol>
                <a:gridCol w="562221">
                  <a:extLst>
                    <a:ext uri="{9D8B030D-6E8A-4147-A177-3AD203B41FA5}">
                      <a16:colId xmlns:a16="http://schemas.microsoft.com/office/drawing/2014/main" val="54489494"/>
                    </a:ext>
                  </a:extLst>
                </a:gridCol>
              </a:tblGrid>
              <a:tr h="301442">
                <a:tc gridSpan="10">
                  <a:txBody>
                    <a:bodyPr/>
                    <a:lstStyle/>
                    <a:p>
                      <a:pPr algn="ctr" fontAlgn="b"/>
                      <a:r>
                        <a:rPr lang="en-US" sz="1200" b="0" i="0" u="none" strike="noStrike" dirty="0">
                          <a:solidFill>
                            <a:srgbClr val="FFFFFF"/>
                          </a:solidFill>
                          <a:effectLst/>
                          <a:latin typeface="+mn-lt"/>
                        </a:rPr>
                        <a:t>Table 1. Comparing name-to-gender predictions</a:t>
                      </a:r>
                    </a:p>
                  </a:txBody>
                  <a:tcPr marL="7620" marR="7620" marT="7620" marB="0" anchor="b">
                    <a:lnL>
                      <a:noFill/>
                    </a:lnL>
                    <a:lnR>
                      <a:noFill/>
                    </a:lnR>
                    <a:lnT>
                      <a:noFill/>
                    </a:lnT>
                    <a:lnB w="6350" cap="flat" cmpd="sng" algn="ctr">
                      <a:solidFill>
                        <a:srgbClr val="5B9BD5"/>
                      </a:solidFill>
                      <a:prstDash val="solid"/>
                      <a:round/>
                      <a:headEnd type="none" w="med" len="med"/>
                      <a:tailEnd type="none" w="med" len="med"/>
                    </a:lnB>
                    <a:solidFill>
                      <a:srgbClr val="5B9BD5"/>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154869"/>
                  </a:ext>
                </a:extLst>
              </a:tr>
              <a:tr h="549846">
                <a:tc>
                  <a:txBody>
                    <a:bodyPr/>
                    <a:lstStyle/>
                    <a:p>
                      <a:pPr algn="l" fontAlgn="t"/>
                      <a:r>
                        <a:rPr lang="en-US" sz="1100" b="1" i="0" u="none" strike="noStrike" dirty="0">
                          <a:solidFill>
                            <a:srgbClr val="2F75B5"/>
                          </a:solidFill>
                          <a:effectLst/>
                          <a:latin typeface="+mn-lt"/>
                        </a:rPr>
                        <a:t>Gender Attribution Approaches:</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err="1">
                          <a:solidFill>
                            <a:srgbClr val="2F75B5"/>
                          </a:solidFill>
                          <a:effectLst/>
                          <a:latin typeface="+mn-lt"/>
                        </a:rPr>
                        <a:t>PatentsView</a:t>
                      </a:r>
                      <a:r>
                        <a:rPr lang="en-US" sz="1100" b="1" i="0" u="none" strike="noStrike" dirty="0">
                          <a:solidFill>
                            <a:srgbClr val="2F75B5"/>
                          </a:solidFill>
                          <a:effectLst/>
                          <a:latin typeface="+mn-lt"/>
                        </a:rPr>
                        <a:t> </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WIPO1.0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GNR</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WIPO2.0 </a:t>
                      </a:r>
                      <a:r>
                        <a:rPr lang="en-US" sz="1100" b="1" i="0" u="none" strike="noStrike" dirty="0" err="1">
                          <a:solidFill>
                            <a:srgbClr val="2F75B5"/>
                          </a:solidFill>
                          <a:effectLst/>
                          <a:latin typeface="+mn-lt"/>
                        </a:rPr>
                        <a:t>GNRname</a:t>
                      </a:r>
                      <a:endParaRPr lang="en-US" sz="1100" b="1" i="0" u="none" strike="noStrike" dirty="0">
                        <a:solidFill>
                          <a:srgbClr val="2F75B5"/>
                        </a:solidFill>
                        <a:effectLst/>
                        <a:latin typeface="+mn-lt"/>
                      </a:endParaRP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API COUNTRY</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t"/>
                      <a:r>
                        <a:rPr lang="en-US" sz="1100" b="1" i="0" u="none" strike="noStrike" dirty="0">
                          <a:solidFill>
                            <a:srgbClr val="2F75B5"/>
                          </a:solidFill>
                          <a:effectLst/>
                          <a:latin typeface="+mn-lt"/>
                        </a:rPr>
                        <a:t>SSA</a:t>
                      </a:r>
                    </a:p>
                  </a:txBody>
                  <a:tcPr marL="7620" marR="7620" marT="7620" marB="0">
                    <a:lnL>
                      <a:noFill/>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401209284"/>
                  </a:ext>
                </a:extLst>
              </a:tr>
              <a:tr h="274925">
                <a:tc>
                  <a:txBody>
                    <a:bodyPr/>
                    <a:lstStyle/>
                    <a:p>
                      <a:pPr algn="l" fontAlgn="b"/>
                      <a:r>
                        <a:rPr lang="en-US" sz="1100" b="0" i="0" u="none" strike="noStrike" dirty="0">
                          <a:solidFill>
                            <a:srgbClr val="2F75B5"/>
                          </a:solidFill>
                          <a:effectLst/>
                          <a:latin typeface="+mn-lt"/>
                        </a:rPr>
                        <a:t>Total predictions:</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dirty="0">
                          <a:solidFill>
                            <a:srgbClr val="2F75B5"/>
                          </a:solidFill>
                          <a:effectLst/>
                          <a:latin typeface="+mn-lt"/>
                        </a:rPr>
                        <a:t>             6,661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6,639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6,612</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6,749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      6,726 </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6,781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5,919</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5,763</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tc>
                  <a:txBody>
                    <a:bodyPr/>
                    <a:lstStyle/>
                    <a:p>
                      <a:pPr algn="r" fontAlgn="b"/>
                      <a:r>
                        <a:rPr lang="en-US" sz="1100" b="0" i="0" u="none" strike="noStrike">
                          <a:solidFill>
                            <a:srgbClr val="2F75B5"/>
                          </a:solidFill>
                          <a:effectLst/>
                          <a:latin typeface="+mn-lt"/>
                        </a:rPr>
                        <a:t>6,031</a:t>
                      </a:r>
                    </a:p>
                  </a:txBody>
                  <a:tcPr marL="7620" marR="7620" marT="7620" marB="0" anchor="b">
                    <a:lnL>
                      <a:noFill/>
                    </a:lnL>
                    <a:lnR>
                      <a:noFill/>
                    </a:lnR>
                    <a:lnT w="6350" cap="flat" cmpd="sng" algn="ctr">
                      <a:solidFill>
                        <a:srgbClr val="5B9BD5"/>
                      </a:solidFill>
                      <a:prstDash val="solid"/>
                      <a:round/>
                      <a:headEnd type="none" w="med" len="med"/>
                      <a:tailEnd type="none" w="med" len="med"/>
                    </a:lnT>
                    <a:lnB>
                      <a:noFill/>
                    </a:lnB>
                    <a:solidFill>
                      <a:srgbClr val="DDEBF7"/>
                    </a:solidFill>
                  </a:tcPr>
                </a:tc>
                <a:extLst>
                  <a:ext uri="{0D108BD9-81ED-4DB2-BD59-A6C34878D82A}">
                    <a16:rowId xmlns:a16="http://schemas.microsoft.com/office/drawing/2014/main" val="1247880028"/>
                  </a:ext>
                </a:extLst>
              </a:tr>
              <a:tr h="274925">
                <a:tc>
                  <a:txBody>
                    <a:bodyPr/>
                    <a:lstStyle/>
                    <a:p>
                      <a:pPr algn="l" fontAlgn="b"/>
                      <a:r>
                        <a:rPr lang="en-US" sz="1100" b="0" i="0" u="none" strike="noStrike">
                          <a:solidFill>
                            <a:srgbClr val="2F75B5"/>
                          </a:solidFill>
                          <a:effectLst/>
                          <a:latin typeface="+mn-lt"/>
                        </a:rPr>
                        <a:t>Out of:</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7,287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7,287</a:t>
                      </a:r>
                    </a:p>
                  </a:txBody>
                  <a:tcPr marL="7620" marR="7620" marT="7620" marB="0" anchor="b">
                    <a:lnL>
                      <a:noFill/>
                    </a:lnL>
                    <a:lnR>
                      <a:noFill/>
                    </a:lnR>
                    <a:lnT>
                      <a:noFill/>
                    </a:lnT>
                    <a:lnB>
                      <a:noFill/>
                    </a:lnB>
                  </a:tcPr>
                </a:tc>
                <a:extLst>
                  <a:ext uri="{0D108BD9-81ED-4DB2-BD59-A6C34878D82A}">
                    <a16:rowId xmlns:a16="http://schemas.microsoft.com/office/drawing/2014/main" val="1464076373"/>
                  </a:ext>
                </a:extLst>
              </a:tr>
              <a:tr h="274925">
                <a:tc>
                  <a:txBody>
                    <a:bodyPr/>
                    <a:lstStyle/>
                    <a:p>
                      <a:pPr algn="l" fontAlgn="b"/>
                      <a:r>
                        <a:rPr lang="en-US" sz="1100" b="0" i="0" u="none" strike="noStrike" dirty="0">
                          <a:solidFill>
                            <a:srgbClr val="2F75B5"/>
                          </a:solidFill>
                          <a:effectLst/>
                          <a:latin typeface="+mn-lt"/>
                        </a:rPr>
                        <a:t>Prediction rate:</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0.914</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0.911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0.907</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0.926</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0.923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0.931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0.812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0.791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0.828</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978259796"/>
                  </a:ext>
                </a:extLst>
              </a:tr>
              <a:tr h="274925">
                <a:tc>
                  <a:txBody>
                    <a:bodyPr/>
                    <a:lstStyle/>
                    <a:p>
                      <a:pPr algn="l" fontAlgn="b"/>
                      <a:r>
                        <a:rPr lang="en-US" sz="1100" b="0" i="0" u="none" strike="noStrike">
                          <a:solidFill>
                            <a:srgbClr val="2F75B5"/>
                          </a:solidFill>
                          <a:effectLst/>
                          <a:latin typeface="+mn-lt"/>
                        </a:rPr>
                        <a:t>WOMEN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1720389170"/>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0.893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0.889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0.887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0.881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0.981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0.976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0.943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423102326"/>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0.928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0.934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0.931 </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     0.929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0.923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0.963 </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  0.965 </a:t>
                      </a:r>
                    </a:p>
                  </a:txBody>
                  <a:tcPr marL="7620" marR="7620" marT="7620" marB="0" anchor="b">
                    <a:lnL>
                      <a:noFill/>
                    </a:lnL>
                    <a:lnR>
                      <a:noFill/>
                    </a:lnR>
                    <a:lnT>
                      <a:noFill/>
                    </a:lnT>
                    <a:lnB>
                      <a:noFill/>
                    </a:lnB>
                  </a:tcPr>
                </a:tc>
                <a:extLst>
                  <a:ext uri="{0D108BD9-81ED-4DB2-BD59-A6C34878D82A}">
                    <a16:rowId xmlns:a16="http://schemas.microsoft.com/office/drawing/2014/main" val="2436560785"/>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0.911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0.908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0.904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0.902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  0.975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0.970 </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  0.954 </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1370589433"/>
                  </a:ext>
                </a:extLst>
              </a:tr>
              <a:tr h="274925">
                <a:tc>
                  <a:txBody>
                    <a:bodyPr/>
                    <a:lstStyle/>
                    <a:p>
                      <a:pPr algn="l" fontAlgn="b"/>
                      <a:r>
                        <a:rPr lang="en-US" sz="1100" b="0" i="0" u="none" strike="noStrike">
                          <a:solidFill>
                            <a:srgbClr val="2F75B5"/>
                          </a:solidFill>
                          <a:effectLst/>
                          <a:latin typeface="+mn-lt"/>
                        </a:rPr>
                        <a:t>MEN</a:t>
                      </a: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dirty="0">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tc>
                  <a:txBody>
                    <a:bodyPr/>
                    <a:lstStyle/>
                    <a:p>
                      <a:pPr algn="r" fontAlgn="b"/>
                      <a:endParaRPr lang="en-US" sz="1100" b="0" i="0" u="none" strike="noStrike">
                        <a:solidFill>
                          <a:srgbClr val="2F75B5"/>
                        </a:solidFill>
                        <a:effectLst/>
                        <a:latin typeface="+mn-lt"/>
                      </a:endParaRPr>
                    </a:p>
                  </a:txBody>
                  <a:tcPr marL="7620" marR="7620" marT="7620" marB="0" anchor="b">
                    <a:lnL>
                      <a:noFill/>
                    </a:lnL>
                    <a:lnR>
                      <a:noFill/>
                    </a:lnR>
                    <a:lnT>
                      <a:noFill/>
                    </a:lnT>
                    <a:lnB>
                      <a:noFill/>
                    </a:lnB>
                  </a:tcPr>
                </a:tc>
                <a:extLst>
                  <a:ext uri="{0D108BD9-81ED-4DB2-BD59-A6C34878D82A}">
                    <a16:rowId xmlns:a16="http://schemas.microsoft.com/office/drawing/2014/main" val="22194721"/>
                  </a:ext>
                </a:extLst>
              </a:tr>
              <a:tr h="274925">
                <a:tc>
                  <a:txBody>
                    <a:bodyPr/>
                    <a:lstStyle/>
                    <a:p>
                      <a:pPr algn="l" fontAlgn="b"/>
                      <a:r>
                        <a:rPr lang="en-US" sz="1100" b="0" i="0" u="none" strike="noStrike" dirty="0">
                          <a:solidFill>
                            <a:srgbClr val="2F75B5"/>
                          </a:solidFill>
                          <a:effectLst/>
                          <a:latin typeface="+mn-lt"/>
                        </a:rPr>
                        <a:t>Precision</a:t>
                      </a:r>
                    </a:p>
                  </a:txBody>
                  <a:tcPr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0.972</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0.975</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0.973</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dirty="0">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0.971</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0.988</a:t>
                      </a:r>
                    </a:p>
                  </a:txBody>
                  <a:tcPr marL="7620" marR="7620" marT="7620" marB="0" anchor="b">
                    <a:lnL>
                      <a:noFill/>
                    </a:lnL>
                    <a:lnR>
                      <a:noFill/>
                    </a:lnR>
                    <a:lnT>
                      <a:noFill/>
                    </a:lnT>
                    <a:lnB>
                      <a:noFill/>
                    </a:lnB>
                    <a:solidFill>
                      <a:srgbClr val="DDEBF7"/>
                    </a:solidFill>
                  </a:tcPr>
                </a:tc>
                <a:tc>
                  <a:txBody>
                    <a:bodyPr/>
                    <a:lstStyle/>
                    <a:p>
                      <a:pPr algn="r" fontAlgn="b"/>
                      <a:r>
                        <a:rPr lang="en-US" sz="1100" b="0" i="0" u="none" strike="noStrike">
                          <a:solidFill>
                            <a:srgbClr val="2F75B5"/>
                          </a:solidFill>
                          <a:effectLst/>
                          <a:latin typeface="+mn-lt"/>
                        </a:rPr>
                        <a:t>0.987</a:t>
                      </a:r>
                    </a:p>
                  </a:txBody>
                  <a:tcPr marL="7620" marR="7620" marT="7620" marB="0" anchor="b">
                    <a:lnL>
                      <a:noFill/>
                    </a:lnL>
                    <a:lnR>
                      <a:noFill/>
                    </a:lnR>
                    <a:lnT>
                      <a:noFill/>
                    </a:lnT>
                    <a:lnB>
                      <a:noFill/>
                    </a:lnB>
                    <a:solidFill>
                      <a:srgbClr val="DDEBF7"/>
                    </a:solidFill>
                  </a:tcPr>
                </a:tc>
                <a:extLst>
                  <a:ext uri="{0D108BD9-81ED-4DB2-BD59-A6C34878D82A}">
                    <a16:rowId xmlns:a16="http://schemas.microsoft.com/office/drawing/2014/main" val="4087857520"/>
                  </a:ext>
                </a:extLst>
              </a:tr>
              <a:tr h="274925">
                <a:tc>
                  <a:txBody>
                    <a:bodyPr/>
                    <a:lstStyle/>
                    <a:p>
                      <a:pPr algn="l" fontAlgn="b"/>
                      <a:r>
                        <a:rPr lang="en-US" sz="1100" b="0" i="0" u="none" strike="noStrike">
                          <a:solidFill>
                            <a:srgbClr val="2F75B5"/>
                          </a:solidFill>
                          <a:effectLst/>
                          <a:latin typeface="+mn-lt"/>
                        </a:rPr>
                        <a:t>Recall</a:t>
                      </a:r>
                    </a:p>
                  </a:txBody>
                  <a:tcPr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0.957</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0.955</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0.956</a:t>
                      </a:r>
                    </a:p>
                  </a:txBody>
                  <a:tcPr marL="7620" marR="7620" marT="7620" marB="0" anchor="b">
                    <a:lnL>
                      <a:noFill/>
                    </a:lnL>
                    <a:lnR>
                      <a:noFill/>
                    </a:lnR>
                    <a:lnT>
                      <a:noFill/>
                    </a:lnT>
                    <a:lnB>
                      <a:noFill/>
                    </a:lnB>
                  </a:tcPr>
                </a:tc>
                <a:tc>
                  <a:txBody>
                    <a:bodyPr/>
                    <a:lstStyle/>
                    <a:p>
                      <a:pPr algn="r" fontAlgn="b"/>
                      <a:r>
                        <a:rPr lang="en-US" sz="1100" b="0" i="0" u="none" strike="noStrike" dirty="0">
                          <a:solidFill>
                            <a:srgbClr val="2F75B5"/>
                          </a:solidFill>
                          <a:effectLst/>
                          <a:latin typeface="+mn-lt"/>
                        </a:rPr>
                        <a:t>0.953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0.993</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a:noFill/>
                    </a:lnB>
                  </a:tcPr>
                </a:tc>
                <a:tc>
                  <a:txBody>
                    <a:bodyPr/>
                    <a:lstStyle/>
                    <a:p>
                      <a:pPr algn="r" fontAlgn="b"/>
                      <a:r>
                        <a:rPr lang="en-US" sz="1100" b="0" i="0" u="none" strike="noStrike">
                          <a:solidFill>
                            <a:srgbClr val="2F75B5"/>
                          </a:solidFill>
                          <a:effectLst/>
                          <a:latin typeface="+mn-lt"/>
                        </a:rPr>
                        <a:t>0.978</a:t>
                      </a:r>
                    </a:p>
                  </a:txBody>
                  <a:tcPr marL="7620" marR="7620" marT="7620" marB="0" anchor="b">
                    <a:lnL>
                      <a:noFill/>
                    </a:lnL>
                    <a:lnR>
                      <a:noFill/>
                    </a:lnR>
                    <a:lnT>
                      <a:noFill/>
                    </a:lnT>
                    <a:lnB>
                      <a:noFill/>
                    </a:lnB>
                  </a:tcPr>
                </a:tc>
                <a:extLst>
                  <a:ext uri="{0D108BD9-81ED-4DB2-BD59-A6C34878D82A}">
                    <a16:rowId xmlns:a16="http://schemas.microsoft.com/office/drawing/2014/main" val="3728117016"/>
                  </a:ext>
                </a:extLst>
              </a:tr>
              <a:tr h="274925">
                <a:tc>
                  <a:txBody>
                    <a:bodyPr/>
                    <a:lstStyle/>
                    <a:p>
                      <a:pPr algn="l" fontAlgn="b"/>
                      <a:r>
                        <a:rPr lang="en-US" sz="1100" b="0" i="0" u="none" strike="noStrike" dirty="0">
                          <a:solidFill>
                            <a:srgbClr val="2F75B5"/>
                          </a:solidFill>
                          <a:effectLst/>
                          <a:latin typeface="+mn-lt"/>
                        </a:rPr>
                        <a:t>F1</a:t>
                      </a:r>
                    </a:p>
                  </a:txBody>
                  <a:tcPr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0.965</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0.964</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0.963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dirty="0">
                          <a:solidFill>
                            <a:srgbClr val="2F75B5"/>
                          </a:solidFill>
                          <a:effectLst/>
                          <a:latin typeface="+mn-lt"/>
                        </a:rPr>
                        <a:t>0.962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0.992</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0.990</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2F75B5"/>
                          </a:solidFill>
                          <a:effectLst/>
                          <a:latin typeface="+mn-lt"/>
                        </a:rPr>
                        <a:t>0.983</a:t>
                      </a:r>
                    </a:p>
                  </a:txBody>
                  <a:tcPr marL="7620" marR="7620" marT="7620" marB="0" anchor="b">
                    <a:lnL>
                      <a:noFill/>
                    </a:lnL>
                    <a:lnR>
                      <a:noFill/>
                    </a:lnR>
                    <a:lnT>
                      <a:noFill/>
                    </a:lnT>
                    <a:lnB w="6350" cap="flat" cmpd="sng" algn="ctr">
                      <a:solidFill>
                        <a:srgbClr val="7F7F7F"/>
                      </a:solidFill>
                      <a:prstDash val="solid"/>
                      <a:round/>
                      <a:headEnd type="none" w="med" len="med"/>
                      <a:tailEnd type="none" w="med" len="med"/>
                    </a:lnB>
                    <a:solidFill>
                      <a:srgbClr val="DDEBF7"/>
                    </a:solidFill>
                  </a:tcPr>
                </a:tc>
                <a:extLst>
                  <a:ext uri="{0D108BD9-81ED-4DB2-BD59-A6C34878D82A}">
                    <a16:rowId xmlns:a16="http://schemas.microsoft.com/office/drawing/2014/main" val="2033646923"/>
                  </a:ext>
                </a:extLst>
              </a:tr>
              <a:tr h="302530">
                <a:tc>
                  <a:txBody>
                    <a:bodyPr/>
                    <a:lstStyle/>
                    <a:p>
                      <a:pPr algn="l" fontAlgn="b"/>
                      <a:r>
                        <a:rPr lang="en-US" sz="1400" b="1" i="0" u="none" strike="noStrike" dirty="0">
                          <a:solidFill>
                            <a:srgbClr val="3F3F76"/>
                          </a:solidFill>
                          <a:effectLst/>
                          <a:latin typeface="+mn-lt"/>
                        </a:rPr>
                        <a:t>F1(prediction rate, F1_w, F1_m)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0.863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0.862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0.857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0.869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0.864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0.867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0.848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0.828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tc>
                  <a:txBody>
                    <a:bodyPr/>
                    <a:lstStyle/>
                    <a:p>
                      <a:pPr algn="r" fontAlgn="b"/>
                      <a:r>
                        <a:rPr lang="en-US" sz="1400" b="1" i="0" u="none" strike="noStrike" dirty="0">
                          <a:solidFill>
                            <a:srgbClr val="3F3F76"/>
                          </a:solidFill>
                          <a:effectLst/>
                          <a:latin typeface="+mn-lt"/>
                        </a:rPr>
                        <a:t>  0.842 </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FCC99"/>
                    </a:solidFill>
                  </a:tcPr>
                </a:tc>
                <a:extLst>
                  <a:ext uri="{0D108BD9-81ED-4DB2-BD59-A6C34878D82A}">
                    <a16:rowId xmlns:a16="http://schemas.microsoft.com/office/drawing/2014/main" val="2097519074"/>
                  </a:ext>
                </a:extLst>
              </a:tr>
            </a:tbl>
          </a:graphicData>
        </a:graphic>
      </p:graphicFrame>
    </p:spTree>
    <p:extLst>
      <p:ext uri="{BB962C8B-B14F-4D97-AF65-F5344CB8AC3E}">
        <p14:creationId xmlns:p14="http://schemas.microsoft.com/office/powerpoint/2010/main" val="2408653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1188D-873C-419D-8407-C9F0638E386C}"/>
              </a:ext>
            </a:extLst>
          </p:cNvPr>
          <p:cNvSpPr>
            <a:spLocks noGrp="1"/>
          </p:cNvSpPr>
          <p:nvPr>
            <p:ph type="title"/>
          </p:nvPr>
        </p:nvSpPr>
        <p:spPr/>
        <p:txBody>
          <a:bodyPr/>
          <a:lstStyle/>
          <a:p>
            <a:r>
              <a:rPr lang="en-US" dirty="0"/>
              <a:t>Sensitivity analysis</a:t>
            </a:r>
          </a:p>
        </p:txBody>
      </p:sp>
      <p:sp>
        <p:nvSpPr>
          <p:cNvPr id="3" name="Text Placeholder 2">
            <a:extLst>
              <a:ext uri="{FF2B5EF4-FFF2-40B4-BE49-F238E27FC236}">
                <a16:creationId xmlns:a16="http://schemas.microsoft.com/office/drawing/2014/main" id="{BB418E99-7C98-410B-B25B-BAB563F7234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977946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47B19A-24FF-45C0-B36A-BA6739D3B720}"/>
              </a:ext>
            </a:extLst>
          </p:cNvPr>
          <p:cNvSpPr>
            <a:spLocks noGrp="1"/>
          </p:cNvSpPr>
          <p:nvPr>
            <p:ph type="sldNum" sz="quarter" idx="10"/>
          </p:nvPr>
        </p:nvSpPr>
        <p:spPr/>
        <p:txBody>
          <a:bodyPr/>
          <a:lstStyle/>
          <a:p>
            <a:fld id="{1D648693-0942-45E9-83AE-76FC568F9452}" type="slidenum">
              <a:rPr lang="en-US" smtClean="0"/>
              <a:pPr/>
              <a:t>19</a:t>
            </a:fld>
            <a:endParaRPr lang="en-US"/>
          </a:p>
        </p:txBody>
      </p:sp>
      <p:graphicFrame>
        <p:nvGraphicFramePr>
          <p:cNvPr id="4" name="Object 3">
            <a:extLst>
              <a:ext uri="{FF2B5EF4-FFF2-40B4-BE49-F238E27FC236}">
                <a16:creationId xmlns:a16="http://schemas.microsoft.com/office/drawing/2014/main" id="{247ADB8C-69BC-4875-9B52-A52D8B634C4F}"/>
              </a:ext>
            </a:extLst>
          </p:cNvPr>
          <p:cNvGraphicFramePr>
            <a:graphicFrameLocks noChangeAspect="1"/>
          </p:cNvGraphicFramePr>
          <p:nvPr>
            <p:extLst>
              <p:ext uri="{D42A27DB-BD31-4B8C-83A1-F6EECF244321}">
                <p14:modId xmlns:p14="http://schemas.microsoft.com/office/powerpoint/2010/main" val="1756830260"/>
              </p:ext>
            </p:extLst>
          </p:nvPr>
        </p:nvGraphicFramePr>
        <p:xfrm>
          <a:off x="337725" y="743416"/>
          <a:ext cx="8271016" cy="4129546"/>
        </p:xfrm>
        <a:graphic>
          <a:graphicData uri="http://schemas.openxmlformats.org/presentationml/2006/ole">
            <mc:AlternateContent xmlns:mc="http://schemas.openxmlformats.org/markup-compatibility/2006">
              <mc:Choice xmlns:v="urn:schemas-microsoft-com:vml" Requires="v">
                <p:oleObj spid="_x0000_s7222" name="Macro-Enabled Worksheet" r:id="rId3" imgW="6606646" imgH="3299476" progId="Excel.SheetMacroEnabled.12">
                  <p:embed/>
                </p:oleObj>
              </mc:Choice>
              <mc:Fallback>
                <p:oleObj name="Macro-Enabled Worksheet" r:id="rId3" imgW="6606646" imgH="3299476" progId="Excel.SheetMacroEnabled.12">
                  <p:embed/>
                  <p:pic>
                    <p:nvPicPr>
                      <p:cNvPr id="0" name=""/>
                      <p:cNvPicPr/>
                      <p:nvPr/>
                    </p:nvPicPr>
                    <p:blipFill>
                      <a:blip r:embed="rId4"/>
                      <a:stretch>
                        <a:fillRect/>
                      </a:stretch>
                    </p:blipFill>
                    <p:spPr>
                      <a:xfrm>
                        <a:off x="337725" y="743416"/>
                        <a:ext cx="8271016" cy="4129546"/>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F4FA0B51-06A9-43EC-AFC9-3677D7EF65A6}"/>
              </a:ext>
            </a:extLst>
          </p:cNvPr>
          <p:cNvSpPr/>
          <p:nvPr/>
        </p:nvSpPr>
        <p:spPr>
          <a:xfrm>
            <a:off x="5151292" y="1226634"/>
            <a:ext cx="1174595" cy="877229"/>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9ED9A0-3E2B-4ED8-B974-EBAA3C2D3D3F}"/>
              </a:ext>
            </a:extLst>
          </p:cNvPr>
          <p:cNvSpPr/>
          <p:nvPr/>
        </p:nvSpPr>
        <p:spPr>
          <a:xfrm>
            <a:off x="5151292"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2355359-3DCE-44EA-80FC-059EB830FAA1}"/>
              </a:ext>
            </a:extLst>
          </p:cNvPr>
          <p:cNvSpPr/>
          <p:nvPr/>
        </p:nvSpPr>
        <p:spPr>
          <a:xfrm>
            <a:off x="6325887"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8049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73237"/>
            <a:ext cx="7772400" cy="1225021"/>
          </a:xfrm>
        </p:spPr>
        <p:txBody>
          <a:bodyPr>
            <a:normAutofit fontScale="90000"/>
          </a:bodyPr>
          <a:lstStyle/>
          <a:p>
            <a:r>
              <a:rPr lang="en-US" dirty="0"/>
              <a:t>Assessing approaches for identifying the gender of inventors on patents</a:t>
            </a:r>
          </a:p>
        </p:txBody>
      </p:sp>
      <p:sp>
        <p:nvSpPr>
          <p:cNvPr id="3" name="Subtitle 2"/>
          <p:cNvSpPr>
            <a:spLocks noGrp="1"/>
          </p:cNvSpPr>
          <p:nvPr>
            <p:ph type="subTitle" idx="1"/>
          </p:nvPr>
        </p:nvSpPr>
        <p:spPr>
          <a:xfrm>
            <a:off x="685799" y="2200588"/>
            <a:ext cx="7889583" cy="1313824"/>
          </a:xfrm>
        </p:spPr>
        <p:txBody>
          <a:bodyPr>
            <a:normAutofit/>
          </a:bodyPr>
          <a:lstStyle/>
          <a:p>
            <a:pPr>
              <a:spcBef>
                <a:spcPts val="0"/>
              </a:spcBef>
              <a:spcAft>
                <a:spcPts val="600"/>
              </a:spcAft>
            </a:pPr>
            <a:r>
              <a:rPr lang="en-US" sz="2000" dirty="0">
                <a:solidFill>
                  <a:schemeClr val="bg1">
                    <a:lumMod val="50000"/>
                  </a:schemeClr>
                </a:solidFill>
              </a:rPr>
              <a:t>Michelle Saksena, USPTO</a:t>
            </a:r>
          </a:p>
          <a:p>
            <a:pPr>
              <a:spcBef>
                <a:spcPts val="0"/>
              </a:spcBef>
              <a:spcAft>
                <a:spcPts val="600"/>
              </a:spcAft>
            </a:pPr>
            <a:r>
              <a:rPr lang="en-US" sz="2000" dirty="0">
                <a:solidFill>
                  <a:schemeClr val="bg1">
                    <a:lumMod val="50000"/>
                  </a:schemeClr>
                </a:solidFill>
              </a:rPr>
              <a:t>USPTO Symposium: Advancing Research on Inventor Demographics</a:t>
            </a:r>
          </a:p>
          <a:p>
            <a:pPr>
              <a:spcBef>
                <a:spcPts val="0"/>
              </a:spcBef>
              <a:spcAft>
                <a:spcPts val="600"/>
              </a:spcAft>
            </a:pPr>
            <a:r>
              <a:rPr lang="en-US" sz="2000" dirty="0">
                <a:solidFill>
                  <a:schemeClr val="bg1">
                    <a:lumMod val="50000"/>
                  </a:schemeClr>
                </a:solidFill>
              </a:rPr>
              <a:t>August 26, 2022</a:t>
            </a:r>
          </a:p>
        </p:txBody>
      </p:sp>
      <p:sp>
        <p:nvSpPr>
          <p:cNvPr id="4" name="TextBox 3">
            <a:extLst>
              <a:ext uri="{FF2B5EF4-FFF2-40B4-BE49-F238E27FC236}">
                <a16:creationId xmlns:a16="http://schemas.microsoft.com/office/drawing/2014/main" id="{A0A71F53-2B9D-43D6-B46C-E90A3B1D3939}"/>
              </a:ext>
            </a:extLst>
          </p:cNvPr>
          <p:cNvSpPr txBox="1"/>
          <p:nvPr/>
        </p:nvSpPr>
        <p:spPr>
          <a:xfrm>
            <a:off x="685799" y="3719072"/>
            <a:ext cx="7772401" cy="600164"/>
          </a:xfrm>
          <a:prstGeom prst="rect">
            <a:avLst/>
          </a:prstGeom>
          <a:noFill/>
        </p:spPr>
        <p:txBody>
          <a:bodyPr wrap="square" rtlCol="0">
            <a:spAutoFit/>
          </a:bodyPr>
          <a:lstStyle/>
          <a:p>
            <a:r>
              <a:rPr lang="en-US" sz="1600" b="1" dirty="0">
                <a:solidFill>
                  <a:schemeClr val="bg1">
                    <a:lumMod val="50000"/>
                  </a:schemeClr>
                </a:solidFill>
              </a:rPr>
              <a:t>Research collaborators: </a:t>
            </a:r>
            <a:r>
              <a:rPr lang="en-US" sz="1600" dirty="0">
                <a:solidFill>
                  <a:schemeClr val="bg1">
                    <a:lumMod val="50000"/>
                  </a:schemeClr>
                </a:solidFill>
              </a:rPr>
              <a:t>Kathrine Black, Francesco </a:t>
            </a:r>
            <a:r>
              <a:rPr lang="en-US" sz="1600" dirty="0" err="1">
                <a:solidFill>
                  <a:schemeClr val="bg1">
                    <a:lumMod val="50000"/>
                  </a:schemeClr>
                </a:solidFill>
              </a:rPr>
              <a:t>Lissoni</a:t>
            </a:r>
            <a:r>
              <a:rPr lang="en-US" sz="1600" dirty="0">
                <a:solidFill>
                  <a:schemeClr val="bg1">
                    <a:lumMod val="50000"/>
                  </a:schemeClr>
                </a:solidFill>
              </a:rPr>
              <a:t>, Ernest </a:t>
            </a:r>
            <a:r>
              <a:rPr lang="en-US" sz="1600" dirty="0" err="1">
                <a:solidFill>
                  <a:schemeClr val="bg1">
                    <a:lumMod val="50000"/>
                  </a:schemeClr>
                </a:solidFill>
              </a:rPr>
              <a:t>Miguelez</a:t>
            </a:r>
            <a:r>
              <a:rPr lang="en-US" sz="1600" dirty="0">
                <a:solidFill>
                  <a:schemeClr val="bg1">
                    <a:lumMod val="50000"/>
                  </a:schemeClr>
                </a:solidFill>
              </a:rPr>
              <a:t>, </a:t>
            </a:r>
            <a:br>
              <a:rPr lang="en-US" sz="1600" dirty="0">
                <a:solidFill>
                  <a:schemeClr val="bg1">
                    <a:lumMod val="50000"/>
                  </a:schemeClr>
                </a:solidFill>
              </a:rPr>
            </a:br>
            <a:r>
              <a:rPr lang="en-US" sz="1600" dirty="0">
                <a:solidFill>
                  <a:schemeClr val="bg1">
                    <a:lumMod val="50000"/>
                  </a:schemeClr>
                </a:solidFill>
              </a:rPr>
              <a:t>Nicholas Rada, Gianluca </a:t>
            </a:r>
            <a:r>
              <a:rPr lang="en-US" sz="1600" dirty="0" err="1">
                <a:solidFill>
                  <a:schemeClr val="bg1">
                    <a:lumMod val="50000"/>
                  </a:schemeClr>
                </a:solidFill>
              </a:rPr>
              <a:t>Tarasconi</a:t>
            </a:r>
            <a:r>
              <a:rPr lang="en-US" sz="1600" dirty="0">
                <a:solidFill>
                  <a:schemeClr val="bg1">
                    <a:lumMod val="50000"/>
                  </a:schemeClr>
                </a:solidFill>
              </a:rPr>
              <a:t>, and Andrew Toole</a:t>
            </a:r>
          </a:p>
          <a:p>
            <a:endParaRPr lang="en-US" sz="100" dirty="0">
              <a:solidFill>
                <a:schemeClr val="bg1"/>
              </a:solidFill>
            </a:endParaRPr>
          </a:p>
        </p:txBody>
      </p:sp>
    </p:spTree>
    <p:extLst>
      <p:ext uri="{BB962C8B-B14F-4D97-AF65-F5344CB8AC3E}">
        <p14:creationId xmlns:p14="http://schemas.microsoft.com/office/powerpoint/2010/main" val="5711498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47B19A-24FF-45C0-B36A-BA6739D3B720}"/>
              </a:ext>
            </a:extLst>
          </p:cNvPr>
          <p:cNvSpPr>
            <a:spLocks noGrp="1"/>
          </p:cNvSpPr>
          <p:nvPr>
            <p:ph type="sldNum" sz="quarter" idx="10"/>
          </p:nvPr>
        </p:nvSpPr>
        <p:spPr/>
        <p:txBody>
          <a:bodyPr/>
          <a:lstStyle/>
          <a:p>
            <a:fld id="{1D648693-0942-45E9-83AE-76FC568F9452}" type="slidenum">
              <a:rPr lang="en-US" smtClean="0"/>
              <a:pPr/>
              <a:t>20</a:t>
            </a:fld>
            <a:endParaRPr lang="en-US"/>
          </a:p>
        </p:txBody>
      </p:sp>
      <p:graphicFrame>
        <p:nvGraphicFramePr>
          <p:cNvPr id="4" name="Object 3">
            <a:extLst>
              <a:ext uri="{FF2B5EF4-FFF2-40B4-BE49-F238E27FC236}">
                <a16:creationId xmlns:a16="http://schemas.microsoft.com/office/drawing/2014/main" id="{247ADB8C-69BC-4875-9B52-A52D8B634C4F}"/>
              </a:ext>
            </a:extLst>
          </p:cNvPr>
          <p:cNvGraphicFramePr>
            <a:graphicFrameLocks noChangeAspect="1"/>
          </p:cNvGraphicFramePr>
          <p:nvPr>
            <p:extLst>
              <p:ext uri="{D42A27DB-BD31-4B8C-83A1-F6EECF244321}">
                <p14:modId xmlns:p14="http://schemas.microsoft.com/office/powerpoint/2010/main" val="1425695240"/>
              </p:ext>
            </p:extLst>
          </p:nvPr>
        </p:nvGraphicFramePr>
        <p:xfrm>
          <a:off x="337725" y="743416"/>
          <a:ext cx="8271016" cy="4129546"/>
        </p:xfrm>
        <a:graphic>
          <a:graphicData uri="http://schemas.openxmlformats.org/presentationml/2006/ole">
            <mc:AlternateContent xmlns:mc="http://schemas.openxmlformats.org/markup-compatibility/2006">
              <mc:Choice xmlns:v="urn:schemas-microsoft-com:vml" Requires="v">
                <p:oleObj spid="_x0000_s18484" name="Macro-Enabled Worksheet" r:id="rId3" imgW="6606646" imgH="3299476" progId="Excel.SheetMacroEnabled.12">
                  <p:embed/>
                </p:oleObj>
              </mc:Choice>
              <mc:Fallback>
                <p:oleObj name="Macro-Enabled Worksheet" r:id="rId3" imgW="6606646" imgH="3299476" progId="Excel.SheetMacroEnabled.12">
                  <p:embed/>
                  <p:pic>
                    <p:nvPicPr>
                      <p:cNvPr id="4" name="Object 3">
                        <a:extLst>
                          <a:ext uri="{FF2B5EF4-FFF2-40B4-BE49-F238E27FC236}">
                            <a16:creationId xmlns:a16="http://schemas.microsoft.com/office/drawing/2014/main" id="{247ADB8C-69BC-4875-9B52-A52D8B634C4F}"/>
                          </a:ext>
                        </a:extLst>
                      </p:cNvPr>
                      <p:cNvPicPr/>
                      <p:nvPr/>
                    </p:nvPicPr>
                    <p:blipFill>
                      <a:blip r:embed="rId4"/>
                      <a:stretch>
                        <a:fillRect/>
                      </a:stretch>
                    </p:blipFill>
                    <p:spPr>
                      <a:xfrm>
                        <a:off x="337725" y="743416"/>
                        <a:ext cx="8271016" cy="4129546"/>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79BD8BBE-95FD-4798-BEE4-BF3ADD6460D0}"/>
              </a:ext>
            </a:extLst>
          </p:cNvPr>
          <p:cNvSpPr/>
          <p:nvPr/>
        </p:nvSpPr>
        <p:spPr>
          <a:xfrm>
            <a:off x="5151292"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36AF5D-187B-4198-9016-8D1FFB56D81E}"/>
              </a:ext>
            </a:extLst>
          </p:cNvPr>
          <p:cNvSpPr/>
          <p:nvPr/>
        </p:nvSpPr>
        <p:spPr>
          <a:xfrm>
            <a:off x="6292718"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100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47B19A-24FF-45C0-B36A-BA6739D3B720}"/>
              </a:ext>
            </a:extLst>
          </p:cNvPr>
          <p:cNvSpPr>
            <a:spLocks noGrp="1"/>
          </p:cNvSpPr>
          <p:nvPr>
            <p:ph type="sldNum" sz="quarter" idx="10"/>
          </p:nvPr>
        </p:nvSpPr>
        <p:spPr/>
        <p:txBody>
          <a:bodyPr/>
          <a:lstStyle/>
          <a:p>
            <a:fld id="{1D648693-0942-45E9-83AE-76FC568F9452}" type="slidenum">
              <a:rPr lang="en-US" smtClean="0"/>
              <a:pPr/>
              <a:t>21</a:t>
            </a:fld>
            <a:endParaRPr lang="en-US"/>
          </a:p>
        </p:txBody>
      </p:sp>
      <p:graphicFrame>
        <p:nvGraphicFramePr>
          <p:cNvPr id="4" name="Object 3">
            <a:extLst>
              <a:ext uri="{FF2B5EF4-FFF2-40B4-BE49-F238E27FC236}">
                <a16:creationId xmlns:a16="http://schemas.microsoft.com/office/drawing/2014/main" id="{247ADB8C-69BC-4875-9B52-A52D8B634C4F}"/>
              </a:ext>
            </a:extLst>
          </p:cNvPr>
          <p:cNvGraphicFramePr>
            <a:graphicFrameLocks noChangeAspect="1"/>
          </p:cNvGraphicFramePr>
          <p:nvPr>
            <p:extLst>
              <p:ext uri="{D42A27DB-BD31-4B8C-83A1-F6EECF244321}">
                <p14:modId xmlns:p14="http://schemas.microsoft.com/office/powerpoint/2010/main" val="3501943258"/>
              </p:ext>
            </p:extLst>
          </p:nvPr>
        </p:nvGraphicFramePr>
        <p:xfrm>
          <a:off x="337725" y="743416"/>
          <a:ext cx="8271016" cy="4129546"/>
        </p:xfrm>
        <a:graphic>
          <a:graphicData uri="http://schemas.openxmlformats.org/presentationml/2006/ole">
            <mc:AlternateContent xmlns:mc="http://schemas.openxmlformats.org/markup-compatibility/2006">
              <mc:Choice xmlns:v="urn:schemas-microsoft-com:vml" Requires="v">
                <p:oleObj spid="_x0000_s12342" name="Macro-Enabled Worksheet" r:id="rId3" imgW="6606646" imgH="3299476" progId="Excel.SheetMacroEnabled.12">
                  <p:embed/>
                </p:oleObj>
              </mc:Choice>
              <mc:Fallback>
                <p:oleObj name="Macro-Enabled Worksheet" r:id="rId3" imgW="6606646" imgH="3299476" progId="Excel.SheetMacroEnabled.12">
                  <p:embed/>
                  <p:pic>
                    <p:nvPicPr>
                      <p:cNvPr id="4" name="Object 3">
                        <a:extLst>
                          <a:ext uri="{FF2B5EF4-FFF2-40B4-BE49-F238E27FC236}">
                            <a16:creationId xmlns:a16="http://schemas.microsoft.com/office/drawing/2014/main" id="{247ADB8C-69BC-4875-9B52-A52D8B634C4F}"/>
                          </a:ext>
                        </a:extLst>
                      </p:cNvPr>
                      <p:cNvPicPr/>
                      <p:nvPr/>
                    </p:nvPicPr>
                    <p:blipFill>
                      <a:blip r:embed="rId4"/>
                      <a:stretch>
                        <a:fillRect/>
                      </a:stretch>
                    </p:blipFill>
                    <p:spPr>
                      <a:xfrm>
                        <a:off x="337725" y="743416"/>
                        <a:ext cx="8271016" cy="4129546"/>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40942ECE-DAF5-4BC1-BEF0-16867016CE60}"/>
              </a:ext>
            </a:extLst>
          </p:cNvPr>
          <p:cNvSpPr/>
          <p:nvPr/>
        </p:nvSpPr>
        <p:spPr>
          <a:xfrm>
            <a:off x="5151292"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B7BCF8B-1982-481A-8A53-B81405781B60}"/>
              </a:ext>
            </a:extLst>
          </p:cNvPr>
          <p:cNvSpPr/>
          <p:nvPr/>
        </p:nvSpPr>
        <p:spPr>
          <a:xfrm>
            <a:off x="6292718"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21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47B19A-24FF-45C0-B36A-BA6739D3B720}"/>
              </a:ext>
            </a:extLst>
          </p:cNvPr>
          <p:cNvSpPr>
            <a:spLocks noGrp="1"/>
          </p:cNvSpPr>
          <p:nvPr>
            <p:ph type="sldNum" sz="quarter" idx="10"/>
          </p:nvPr>
        </p:nvSpPr>
        <p:spPr/>
        <p:txBody>
          <a:bodyPr/>
          <a:lstStyle/>
          <a:p>
            <a:fld id="{1D648693-0942-45E9-83AE-76FC568F9452}" type="slidenum">
              <a:rPr lang="en-US" smtClean="0"/>
              <a:pPr/>
              <a:t>22</a:t>
            </a:fld>
            <a:endParaRPr lang="en-US"/>
          </a:p>
        </p:txBody>
      </p:sp>
      <p:graphicFrame>
        <p:nvGraphicFramePr>
          <p:cNvPr id="4" name="Object 3">
            <a:extLst>
              <a:ext uri="{FF2B5EF4-FFF2-40B4-BE49-F238E27FC236}">
                <a16:creationId xmlns:a16="http://schemas.microsoft.com/office/drawing/2014/main" id="{247ADB8C-69BC-4875-9B52-A52D8B634C4F}"/>
              </a:ext>
            </a:extLst>
          </p:cNvPr>
          <p:cNvGraphicFramePr>
            <a:graphicFrameLocks noChangeAspect="1"/>
          </p:cNvGraphicFramePr>
          <p:nvPr>
            <p:extLst>
              <p:ext uri="{D42A27DB-BD31-4B8C-83A1-F6EECF244321}">
                <p14:modId xmlns:p14="http://schemas.microsoft.com/office/powerpoint/2010/main" val="3058405050"/>
              </p:ext>
            </p:extLst>
          </p:nvPr>
        </p:nvGraphicFramePr>
        <p:xfrm>
          <a:off x="337725" y="743416"/>
          <a:ext cx="8271016" cy="4129546"/>
        </p:xfrm>
        <a:graphic>
          <a:graphicData uri="http://schemas.openxmlformats.org/presentationml/2006/ole">
            <mc:AlternateContent xmlns:mc="http://schemas.openxmlformats.org/markup-compatibility/2006">
              <mc:Choice xmlns:v="urn:schemas-microsoft-com:vml" Requires="v">
                <p:oleObj spid="_x0000_s13366" name="Macro-Enabled Worksheet" r:id="rId3" imgW="6606646" imgH="3299476" progId="Excel.SheetMacroEnabled.12">
                  <p:embed/>
                </p:oleObj>
              </mc:Choice>
              <mc:Fallback>
                <p:oleObj name="Macro-Enabled Worksheet" r:id="rId3" imgW="6606646" imgH="3299476" progId="Excel.SheetMacroEnabled.12">
                  <p:embed/>
                  <p:pic>
                    <p:nvPicPr>
                      <p:cNvPr id="4" name="Object 3">
                        <a:extLst>
                          <a:ext uri="{FF2B5EF4-FFF2-40B4-BE49-F238E27FC236}">
                            <a16:creationId xmlns:a16="http://schemas.microsoft.com/office/drawing/2014/main" id="{247ADB8C-69BC-4875-9B52-A52D8B634C4F}"/>
                          </a:ext>
                        </a:extLst>
                      </p:cNvPr>
                      <p:cNvPicPr/>
                      <p:nvPr/>
                    </p:nvPicPr>
                    <p:blipFill>
                      <a:blip r:embed="rId4"/>
                      <a:stretch>
                        <a:fillRect/>
                      </a:stretch>
                    </p:blipFill>
                    <p:spPr>
                      <a:xfrm>
                        <a:off x="337725" y="743416"/>
                        <a:ext cx="8271016" cy="4129546"/>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C7B4F663-BBEF-4122-8696-EBFD4D8A7F36}"/>
              </a:ext>
            </a:extLst>
          </p:cNvPr>
          <p:cNvSpPr/>
          <p:nvPr/>
        </p:nvSpPr>
        <p:spPr>
          <a:xfrm>
            <a:off x="5151292"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A5B90BD-7262-4687-888B-248ACD4DD2BE}"/>
              </a:ext>
            </a:extLst>
          </p:cNvPr>
          <p:cNvSpPr/>
          <p:nvPr/>
        </p:nvSpPr>
        <p:spPr>
          <a:xfrm>
            <a:off x="6292718" y="1226634"/>
            <a:ext cx="1174595" cy="3646328"/>
          </a:xfrm>
          <a:prstGeom prst="rect">
            <a:avLst/>
          </a:prstGeom>
          <a:noFill/>
          <a:ln w="28575">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1295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B69BF43-E810-4820-BD05-48B2C537FBC8}"/>
              </a:ext>
            </a:extLst>
          </p:cNvPr>
          <p:cNvSpPr>
            <a:spLocks noGrp="1"/>
          </p:cNvSpPr>
          <p:nvPr>
            <p:ph type="title"/>
          </p:nvPr>
        </p:nvSpPr>
        <p:spPr/>
        <p:txBody>
          <a:bodyPr/>
          <a:lstStyle/>
          <a:p>
            <a:r>
              <a:rPr lang="en-US"/>
              <a:t>Summary			</a:t>
            </a:r>
            <a:endParaRPr lang="en-US" dirty="0"/>
          </a:p>
        </p:txBody>
      </p:sp>
      <p:sp>
        <p:nvSpPr>
          <p:cNvPr id="4" name="Content Placeholder 3">
            <a:extLst>
              <a:ext uri="{FF2B5EF4-FFF2-40B4-BE49-F238E27FC236}">
                <a16:creationId xmlns:a16="http://schemas.microsoft.com/office/drawing/2014/main" id="{B73D55E9-7FA4-4826-9E2F-539791DEC4D2}"/>
              </a:ext>
            </a:extLst>
          </p:cNvPr>
          <p:cNvSpPr>
            <a:spLocks noGrp="1"/>
          </p:cNvSpPr>
          <p:nvPr>
            <p:ph idx="1"/>
          </p:nvPr>
        </p:nvSpPr>
        <p:spPr>
          <a:xfrm>
            <a:off x="457200" y="1262080"/>
            <a:ext cx="8229600" cy="3971771"/>
          </a:xfrm>
        </p:spPr>
        <p:txBody>
          <a:bodyPr>
            <a:normAutofit fontScale="47500" lnSpcReduction="20000"/>
          </a:bodyPr>
          <a:lstStyle/>
          <a:p>
            <a:pPr>
              <a:lnSpc>
                <a:spcPct val="120000"/>
              </a:lnSpc>
            </a:pPr>
            <a:r>
              <a:rPr lang="en-US" dirty="0"/>
              <a:t>If </a:t>
            </a:r>
            <a:r>
              <a:rPr lang="en-US"/>
              <a:t>prediction rate </a:t>
            </a:r>
            <a:r>
              <a:rPr lang="en-US" dirty="0"/>
              <a:t>is the top priority then the Gender API model is best. However, API models have the lowest prediction rates, dropping 10% more names. </a:t>
            </a:r>
          </a:p>
          <a:p>
            <a:pPr marL="0" indent="0">
              <a:lnSpc>
                <a:spcPct val="120000"/>
              </a:lnSpc>
              <a:buNone/>
            </a:pPr>
            <a:endParaRPr lang="en-US" dirty="0"/>
          </a:p>
          <a:p>
            <a:pPr>
              <a:lnSpc>
                <a:spcPct val="120000"/>
              </a:lnSpc>
            </a:pPr>
            <a:r>
              <a:rPr lang="en-US" dirty="0"/>
              <a:t>Though all the models perform relatively similarly, WIPO2.0 has the highest overall F1 score.</a:t>
            </a:r>
          </a:p>
          <a:p>
            <a:pPr marL="0" indent="0">
              <a:lnSpc>
                <a:spcPct val="120000"/>
              </a:lnSpc>
              <a:buNone/>
            </a:pPr>
            <a:r>
              <a:rPr lang="en-US" dirty="0"/>
              <a:t> </a:t>
            </a:r>
          </a:p>
          <a:p>
            <a:pPr>
              <a:lnSpc>
                <a:spcPct val="120000"/>
              </a:lnSpc>
            </a:pPr>
            <a:r>
              <a:rPr lang="en-US" dirty="0"/>
              <a:t>Sensitivity analysis indicates that the PV model is robust across different gender probability thresholds. Significantly, relaxing thresholds for Asian names has minimal effect on the overall predictive performance of the model.</a:t>
            </a:r>
          </a:p>
          <a:p>
            <a:pPr lvl="1">
              <a:lnSpc>
                <a:spcPct val="120000"/>
              </a:lnSpc>
            </a:pPr>
            <a:r>
              <a:rPr lang="en-US" dirty="0"/>
              <a:t>Caveat: The percent of Asian names in the HR examiner dataset is likely small so relaxing the probability thresholds are likely to have small effects of model performance. (The data seems to corroborate this.) </a:t>
            </a:r>
          </a:p>
          <a:p>
            <a:pPr lvl="1">
              <a:lnSpc>
                <a:spcPct val="120000"/>
              </a:lnSpc>
            </a:pPr>
            <a:r>
              <a:rPr lang="en-US" dirty="0"/>
              <a:t>Changing thresholds for all other names also has little effect on model performance. Given that these names are well represented in the aforementioned datasets, the sensitivity analysis indicates that non-Asian names seem to be very gendered, thus justifying the use of gender attribution models. </a:t>
            </a:r>
          </a:p>
          <a:p>
            <a:pPr>
              <a:lnSpc>
                <a:spcPct val="120000"/>
              </a:lnSpc>
            </a:pPr>
            <a:endParaRPr lang="en-US" dirty="0"/>
          </a:p>
          <a:p>
            <a:pPr>
              <a:lnSpc>
                <a:spcPct val="120000"/>
              </a:lnSpc>
            </a:pPr>
            <a:endParaRPr lang="en-US" dirty="0"/>
          </a:p>
          <a:p>
            <a:pPr>
              <a:lnSpc>
                <a:spcPct val="120000"/>
              </a:lnSpc>
            </a:pPr>
            <a:endParaRPr lang="en-US" dirty="0"/>
          </a:p>
          <a:p>
            <a:pPr>
              <a:lnSpc>
                <a:spcPct val="120000"/>
              </a:lnSpc>
            </a:pPr>
            <a:endParaRPr lang="en-US" dirty="0"/>
          </a:p>
        </p:txBody>
      </p:sp>
      <p:sp>
        <p:nvSpPr>
          <p:cNvPr id="2" name="Slide Number Placeholder 1">
            <a:extLst>
              <a:ext uri="{FF2B5EF4-FFF2-40B4-BE49-F238E27FC236}">
                <a16:creationId xmlns:a16="http://schemas.microsoft.com/office/drawing/2014/main" id="{09B96F7D-E4AD-478E-A220-F729234C615D}"/>
              </a:ext>
            </a:extLst>
          </p:cNvPr>
          <p:cNvSpPr>
            <a:spLocks noGrp="1"/>
          </p:cNvSpPr>
          <p:nvPr>
            <p:ph type="sldNum" sz="quarter" idx="10"/>
          </p:nvPr>
        </p:nvSpPr>
        <p:spPr/>
        <p:txBody>
          <a:bodyPr/>
          <a:lstStyle/>
          <a:p>
            <a:fld id="{1D648693-0942-45E9-83AE-76FC568F9452}" type="slidenum">
              <a:rPr lang="en-US" smtClean="0"/>
              <a:pPr/>
              <a:t>23</a:t>
            </a:fld>
            <a:endParaRPr lang="en-US"/>
          </a:p>
        </p:txBody>
      </p:sp>
    </p:spTree>
    <p:extLst>
      <p:ext uri="{BB962C8B-B14F-4D97-AF65-F5344CB8AC3E}">
        <p14:creationId xmlns:p14="http://schemas.microsoft.com/office/powerpoint/2010/main" val="5152759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fontScale="85000" lnSpcReduction="10000"/>
          </a:bodyPr>
          <a:lstStyle/>
          <a:p>
            <a:r>
              <a:rPr lang="en-US" dirty="0"/>
              <a:t>Michelle Saksena</a:t>
            </a:r>
          </a:p>
        </p:txBody>
      </p:sp>
      <p:sp>
        <p:nvSpPr>
          <p:cNvPr id="5" name="Text Placeholder 4"/>
          <p:cNvSpPr>
            <a:spLocks noGrp="1"/>
          </p:cNvSpPr>
          <p:nvPr>
            <p:ph type="body" sz="quarter" idx="11"/>
          </p:nvPr>
        </p:nvSpPr>
        <p:spPr/>
        <p:txBody>
          <a:bodyPr>
            <a:normAutofit fontScale="92500" lnSpcReduction="20000"/>
          </a:bodyPr>
          <a:lstStyle/>
          <a:p>
            <a:r>
              <a:rPr lang="en-US" dirty="0"/>
              <a:t>Senior Research Economist	</a:t>
            </a:r>
          </a:p>
        </p:txBody>
      </p:sp>
      <p:sp>
        <p:nvSpPr>
          <p:cNvPr id="6" name="Text Placeholder 5"/>
          <p:cNvSpPr>
            <a:spLocks noGrp="1"/>
          </p:cNvSpPr>
          <p:nvPr>
            <p:ph type="body" sz="quarter" idx="12"/>
          </p:nvPr>
        </p:nvSpPr>
        <p:spPr>
          <a:xfrm>
            <a:off x="5303519" y="3923884"/>
            <a:ext cx="2816225" cy="365618"/>
          </a:xfrm>
        </p:spPr>
        <p:txBody>
          <a:bodyPr>
            <a:normAutofit fontScale="85000" lnSpcReduction="10000"/>
          </a:bodyPr>
          <a:lstStyle/>
          <a:p>
            <a:r>
              <a:rPr lang="en-US" dirty="0"/>
              <a:t>Michelle.Saksena@uspto.gov</a:t>
            </a:r>
          </a:p>
        </p:txBody>
      </p:sp>
    </p:spTree>
    <p:extLst>
      <p:ext uri="{BB962C8B-B14F-4D97-AF65-F5344CB8AC3E}">
        <p14:creationId xmlns:p14="http://schemas.microsoft.com/office/powerpoint/2010/main" val="3110147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 is learning about gender important?</a:t>
            </a:r>
          </a:p>
        </p:txBody>
      </p:sp>
      <p:sp>
        <p:nvSpPr>
          <p:cNvPr id="3" name="Content Placeholder 2"/>
          <p:cNvSpPr>
            <a:spLocks noGrp="1"/>
          </p:cNvSpPr>
          <p:nvPr>
            <p:ph idx="1"/>
          </p:nvPr>
        </p:nvSpPr>
        <p:spPr>
          <a:xfrm>
            <a:off x="457200" y="1447584"/>
            <a:ext cx="8229600" cy="4015764"/>
          </a:xfrm>
        </p:spPr>
        <p:txBody>
          <a:bodyPr>
            <a:normAutofit fontScale="62500" lnSpcReduction="20000"/>
          </a:bodyPr>
          <a:lstStyle/>
          <a:p>
            <a:pPr>
              <a:lnSpc>
                <a:spcPct val="120000"/>
              </a:lnSpc>
            </a:pPr>
            <a:r>
              <a:rPr lang="en-US" dirty="0"/>
              <a:t>Decision-makers want to know if policies affect women differently from men</a:t>
            </a:r>
          </a:p>
          <a:p>
            <a:pPr>
              <a:lnSpc>
                <a:spcPct val="120000"/>
              </a:lnSpc>
            </a:pPr>
            <a:r>
              <a:rPr lang="en-US" dirty="0"/>
              <a:t>Specifically for patenting and innovation…</a:t>
            </a:r>
          </a:p>
          <a:p>
            <a:pPr lvl="1">
              <a:lnSpc>
                <a:spcPct val="120000"/>
              </a:lnSpc>
            </a:pPr>
            <a:r>
              <a:rPr lang="en-US" dirty="0"/>
              <a:t>To encourage greater women’s participation as inventors</a:t>
            </a:r>
          </a:p>
          <a:p>
            <a:pPr lvl="2">
              <a:lnSpc>
                <a:spcPct val="120000"/>
              </a:lnSpc>
            </a:pPr>
            <a:r>
              <a:rPr lang="en-US" dirty="0"/>
              <a:t>13% of inventor-patentees are women (Toole et al. 2019)</a:t>
            </a:r>
          </a:p>
          <a:p>
            <a:pPr lvl="1">
              <a:lnSpc>
                <a:spcPct val="120000"/>
              </a:lnSpc>
            </a:pPr>
            <a:r>
              <a:rPr lang="en-US" dirty="0"/>
              <a:t>Gender disparity has economic repercussions</a:t>
            </a:r>
          </a:p>
          <a:p>
            <a:pPr lvl="2">
              <a:lnSpc>
                <a:spcPct val="120000"/>
              </a:lnSpc>
            </a:pPr>
            <a:r>
              <a:rPr lang="en-US" dirty="0"/>
              <a:t>If women were to patent at the same rate as men, commercialized patents could rise by 24% and per-capita GDP could increase by 2.7% (Bell et. al 2019; Hunt 2016)</a:t>
            </a:r>
          </a:p>
          <a:p>
            <a:pPr lvl="1">
              <a:lnSpc>
                <a:spcPct val="120000"/>
              </a:lnSpc>
            </a:pPr>
            <a:r>
              <a:rPr lang="en-US" dirty="0"/>
              <a:t>To improve our understanding where and why in the innovation pipeline women are exiting and failing to enter</a:t>
            </a:r>
          </a:p>
        </p:txBody>
      </p:sp>
      <p:sp>
        <p:nvSpPr>
          <p:cNvPr id="4" name="Slide Number Placeholder 3"/>
          <p:cNvSpPr>
            <a:spLocks noGrp="1"/>
          </p:cNvSpPr>
          <p:nvPr>
            <p:ph type="sldNum" sz="quarter" idx="10"/>
          </p:nvPr>
        </p:nvSpPr>
        <p:spPr/>
        <p:txBody>
          <a:bodyPr/>
          <a:lstStyle/>
          <a:p>
            <a:fld id="{1D648693-0942-45E9-83AE-76FC568F9452}" type="slidenum">
              <a:rPr lang="en-US" smtClean="0"/>
              <a:pPr/>
              <a:t>3</a:t>
            </a:fld>
            <a:endParaRPr lang="en-US" dirty="0"/>
          </a:p>
        </p:txBody>
      </p:sp>
    </p:spTree>
    <p:extLst>
      <p:ext uri="{BB962C8B-B14F-4D97-AF65-F5344CB8AC3E}">
        <p14:creationId xmlns:p14="http://schemas.microsoft.com/office/powerpoint/2010/main" val="3560634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up)">
                                      <p:cBhvr>
                                        <p:cTn id="7" dur="500"/>
                                        <p:tgtEl>
                                          <p:spTgt spid="3">
                                            <p:txEl>
                                              <p:pRg st="1" end="1"/>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up)">
                                      <p:cBhvr>
                                        <p:cTn id="10" dur="500"/>
                                        <p:tgtEl>
                                          <p:spTgt spid="3">
                                            <p:txEl>
                                              <p:pRg st="2" end="2"/>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wipe(up)">
                                      <p:cBhvr>
                                        <p:cTn id="13" dur="500"/>
                                        <p:tgtEl>
                                          <p:spTgt spid="3">
                                            <p:txEl>
                                              <p:pRg st="3" end="3"/>
                                            </p:txEl>
                                          </p:spTgt>
                                        </p:tgtEl>
                                      </p:cBhvr>
                                    </p:animEffect>
                                  </p:childTnLst>
                                </p:cTn>
                              </p:par>
                              <p:par>
                                <p:cTn id="14" presetID="22" presetClass="entr" presetSubtype="1"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wipe(up)">
                                      <p:cBhvr>
                                        <p:cTn id="16" dur="500"/>
                                        <p:tgtEl>
                                          <p:spTgt spid="3">
                                            <p:txEl>
                                              <p:pRg st="4" end="4"/>
                                            </p:txEl>
                                          </p:spTgt>
                                        </p:tgtEl>
                                      </p:cBhvr>
                                    </p:animEffect>
                                  </p:childTnLst>
                                </p:cTn>
                              </p:par>
                              <p:par>
                                <p:cTn id="17" presetID="22" presetClass="entr" presetSubtype="1"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wipe(up)">
                                      <p:cBhvr>
                                        <p:cTn id="19" dur="500"/>
                                        <p:tgtEl>
                                          <p:spTgt spid="3">
                                            <p:txEl>
                                              <p:pRg st="5" end="5"/>
                                            </p:txEl>
                                          </p:spTgt>
                                        </p:tgtEl>
                                      </p:cBhvr>
                                    </p:animEffect>
                                  </p:childTnLst>
                                </p:cTn>
                              </p:par>
                              <p:par>
                                <p:cTn id="20" presetID="22" presetClass="entr" presetSubtype="1"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wipe(up)">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E904-89D2-48CB-A92F-335386C616A6}"/>
              </a:ext>
            </a:extLst>
          </p:cNvPr>
          <p:cNvSpPr>
            <a:spLocks noGrp="1"/>
          </p:cNvSpPr>
          <p:nvPr>
            <p:ph type="title"/>
          </p:nvPr>
        </p:nvSpPr>
        <p:spPr>
          <a:xfrm>
            <a:off x="457200" y="414365"/>
            <a:ext cx="8553938" cy="1430066"/>
          </a:xfrm>
        </p:spPr>
        <p:txBody>
          <a:bodyPr>
            <a:noAutofit/>
          </a:bodyPr>
          <a:lstStyle/>
          <a:p>
            <a:r>
              <a:rPr lang="en-US" sz="2800" dirty="0"/>
              <a:t>The problem: </a:t>
            </a:r>
            <a:br>
              <a:rPr lang="en-US" sz="2800" dirty="0"/>
            </a:br>
            <a:r>
              <a:rPr lang="en-US" sz="2800" dirty="0"/>
              <a:t>Demographic data is not available in many cases, especially with administrative data</a:t>
            </a:r>
          </a:p>
        </p:txBody>
      </p:sp>
      <p:sp>
        <p:nvSpPr>
          <p:cNvPr id="3" name="Content Placeholder 2">
            <a:extLst>
              <a:ext uri="{FF2B5EF4-FFF2-40B4-BE49-F238E27FC236}">
                <a16:creationId xmlns:a16="http://schemas.microsoft.com/office/drawing/2014/main" id="{18BA3C5C-048D-4DA2-974F-8DBB9350AE55}"/>
              </a:ext>
            </a:extLst>
          </p:cNvPr>
          <p:cNvSpPr>
            <a:spLocks noGrp="1"/>
          </p:cNvSpPr>
          <p:nvPr>
            <p:ph idx="1"/>
          </p:nvPr>
        </p:nvSpPr>
        <p:spPr>
          <a:xfrm>
            <a:off x="582246" y="2592234"/>
            <a:ext cx="8229600" cy="2903401"/>
          </a:xfrm>
        </p:spPr>
        <p:txBody>
          <a:bodyPr>
            <a:normAutofit/>
          </a:bodyPr>
          <a:lstStyle/>
          <a:p>
            <a:pPr marL="0" indent="0">
              <a:buNone/>
            </a:pPr>
            <a:r>
              <a:rPr lang="en-US" sz="2400" dirty="0"/>
              <a:t>Researchers have created analytical methods that predict gender based on the name of the individual and other informative criteria (e.g., country, time, </a:t>
            </a:r>
            <a:r>
              <a:rPr lang="en-US" sz="2400" dirty="0" err="1"/>
              <a:t>etc</a:t>
            </a:r>
            <a:r>
              <a:rPr lang="en-US" sz="2400" dirty="0"/>
              <a:t>) rely on the assumption that frequently, names are gender-specific. </a:t>
            </a:r>
          </a:p>
          <a:p>
            <a:pPr marL="0" indent="0">
              <a:buNone/>
            </a:pPr>
            <a:endParaRPr lang="en-US" sz="2400" dirty="0"/>
          </a:p>
        </p:txBody>
      </p:sp>
      <p:sp>
        <p:nvSpPr>
          <p:cNvPr id="4" name="Slide Number Placeholder 3">
            <a:extLst>
              <a:ext uri="{FF2B5EF4-FFF2-40B4-BE49-F238E27FC236}">
                <a16:creationId xmlns:a16="http://schemas.microsoft.com/office/drawing/2014/main" id="{A277E3C3-B699-40A5-9F6C-5CC7635BB3E7}"/>
              </a:ext>
            </a:extLst>
          </p:cNvPr>
          <p:cNvSpPr>
            <a:spLocks noGrp="1"/>
          </p:cNvSpPr>
          <p:nvPr>
            <p:ph type="sldNum" sz="quarter" idx="10"/>
          </p:nvPr>
        </p:nvSpPr>
        <p:spPr/>
        <p:txBody>
          <a:bodyPr/>
          <a:lstStyle/>
          <a:p>
            <a:fld id="{1D648693-0942-45E9-83AE-76FC568F9452}" type="slidenum">
              <a:rPr lang="en-US" smtClean="0"/>
              <a:pPr/>
              <a:t>4</a:t>
            </a:fld>
            <a:endParaRPr lang="en-US" dirty="0"/>
          </a:p>
        </p:txBody>
      </p:sp>
    </p:spTree>
    <p:extLst>
      <p:ext uri="{BB962C8B-B14F-4D97-AF65-F5344CB8AC3E}">
        <p14:creationId xmlns:p14="http://schemas.microsoft.com/office/powerpoint/2010/main" val="300310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E12BE-D511-4CA1-A10D-B9813663DBAA}"/>
              </a:ext>
            </a:extLst>
          </p:cNvPr>
          <p:cNvSpPr>
            <a:spLocks noGrp="1"/>
          </p:cNvSpPr>
          <p:nvPr>
            <p:ph type="title"/>
          </p:nvPr>
        </p:nvSpPr>
        <p:spPr/>
        <p:txBody>
          <a:bodyPr>
            <a:normAutofit fontScale="90000"/>
          </a:bodyPr>
          <a:lstStyle/>
          <a:p>
            <a:r>
              <a:rPr lang="en-US" dirty="0"/>
              <a:t>Many different organizations, many different applications</a:t>
            </a:r>
          </a:p>
        </p:txBody>
      </p:sp>
      <p:sp>
        <p:nvSpPr>
          <p:cNvPr id="3" name="Content Placeholder 2">
            <a:extLst>
              <a:ext uri="{FF2B5EF4-FFF2-40B4-BE49-F238E27FC236}">
                <a16:creationId xmlns:a16="http://schemas.microsoft.com/office/drawing/2014/main" id="{59CC3DDC-34E9-45AA-A1A6-E261D29F4020}"/>
              </a:ext>
            </a:extLst>
          </p:cNvPr>
          <p:cNvSpPr>
            <a:spLocks noGrp="1"/>
          </p:cNvSpPr>
          <p:nvPr>
            <p:ph idx="1"/>
          </p:nvPr>
        </p:nvSpPr>
        <p:spPr/>
        <p:txBody>
          <a:bodyPr>
            <a:normAutofit fontScale="47500" lnSpcReduction="20000"/>
          </a:bodyPr>
          <a:lstStyle/>
          <a:p>
            <a:pPr>
              <a:lnSpc>
                <a:spcPct val="120000"/>
              </a:lnSpc>
            </a:pPr>
            <a:r>
              <a:rPr lang="en-US" dirty="0"/>
              <a:t>WIPO, 2021.</a:t>
            </a:r>
            <a:r>
              <a:rPr lang="en-US" sz="3000" dirty="0"/>
              <a:t> </a:t>
            </a:r>
            <a:r>
              <a:rPr lang="en-US" dirty="0"/>
              <a:t>Expanding the World Gender-Name Dictionary: WGND 2.0. World Intellectual Property Organization (WIPO) Economic Research Working Paper, No. 64, July.</a:t>
            </a:r>
          </a:p>
          <a:p>
            <a:pPr>
              <a:lnSpc>
                <a:spcPct val="120000"/>
              </a:lnSpc>
            </a:pPr>
            <a:r>
              <a:rPr lang="en-US" dirty="0"/>
              <a:t>USPTO, 2020. Progress and Potential: 2020 update on U.S. women inventor-patentees. IP Data Highlights, No. 4, July.</a:t>
            </a:r>
          </a:p>
          <a:p>
            <a:pPr>
              <a:lnSpc>
                <a:spcPct val="120000"/>
              </a:lnSpc>
            </a:pPr>
            <a:r>
              <a:rPr lang="en-US" dirty="0"/>
              <a:t>UKIPO, 2019. Gender Profiles in Worldwide Patenting: An analysis of female inventorship. UK Intellectual Property Office (UKIPO), September.</a:t>
            </a:r>
          </a:p>
          <a:p>
            <a:pPr>
              <a:lnSpc>
                <a:spcPct val="120000"/>
              </a:lnSpc>
            </a:pPr>
            <a:r>
              <a:rPr lang="en-US" dirty="0"/>
              <a:t>Academia:</a:t>
            </a:r>
          </a:p>
          <a:p>
            <a:pPr lvl="1">
              <a:lnSpc>
                <a:spcPct val="120000"/>
              </a:lnSpc>
            </a:pPr>
            <a:r>
              <a:rPr lang="en-US" dirty="0" err="1"/>
              <a:t>Stathoulopoulos</a:t>
            </a:r>
            <a:r>
              <a:rPr lang="en-US" dirty="0"/>
              <a:t> and </a:t>
            </a:r>
            <a:r>
              <a:rPr lang="en-US" dirty="0" err="1"/>
              <a:t>Mateos</a:t>
            </a:r>
            <a:r>
              <a:rPr lang="en-US" dirty="0"/>
              <a:t>-Garcia (2019); </a:t>
            </a:r>
          </a:p>
          <a:p>
            <a:pPr lvl="1">
              <a:lnSpc>
                <a:spcPct val="120000"/>
              </a:lnSpc>
            </a:pPr>
            <a:r>
              <a:rPr lang="en-US" dirty="0"/>
              <a:t>Nielsen and </a:t>
            </a:r>
            <a:r>
              <a:rPr lang="en-US" dirty="0" err="1"/>
              <a:t>Borjseon</a:t>
            </a:r>
            <a:r>
              <a:rPr lang="en-US" dirty="0"/>
              <a:t> (2019); </a:t>
            </a:r>
          </a:p>
          <a:p>
            <a:pPr lvl="1">
              <a:lnSpc>
                <a:spcPct val="120000"/>
              </a:lnSpc>
            </a:pPr>
            <a:r>
              <a:rPr lang="en-US" dirty="0"/>
              <a:t>Santamaria and </a:t>
            </a:r>
            <a:r>
              <a:rPr lang="en-US" dirty="0" err="1"/>
              <a:t>Mihaljevic</a:t>
            </a:r>
            <a:r>
              <a:rPr lang="en-US" dirty="0"/>
              <a:t> (2018).</a:t>
            </a:r>
            <a:endParaRPr lang="en-US" sz="2400" dirty="0"/>
          </a:p>
          <a:p>
            <a:pPr>
              <a:lnSpc>
                <a:spcPct val="120000"/>
              </a:lnSpc>
            </a:pPr>
            <a:endParaRPr lang="en-US" dirty="0"/>
          </a:p>
        </p:txBody>
      </p:sp>
      <p:sp>
        <p:nvSpPr>
          <p:cNvPr id="4" name="Slide Number Placeholder 3">
            <a:extLst>
              <a:ext uri="{FF2B5EF4-FFF2-40B4-BE49-F238E27FC236}">
                <a16:creationId xmlns:a16="http://schemas.microsoft.com/office/drawing/2014/main" id="{A73D4837-66A8-4253-9AA1-C07F17E2D8BD}"/>
              </a:ext>
            </a:extLst>
          </p:cNvPr>
          <p:cNvSpPr>
            <a:spLocks noGrp="1"/>
          </p:cNvSpPr>
          <p:nvPr>
            <p:ph type="sldNum" sz="quarter" idx="10"/>
          </p:nvPr>
        </p:nvSpPr>
        <p:spPr/>
        <p:txBody>
          <a:bodyPr/>
          <a:lstStyle/>
          <a:p>
            <a:fld id="{1D648693-0942-45E9-83AE-76FC568F9452}" type="slidenum">
              <a:rPr lang="en-US" smtClean="0"/>
              <a:pPr/>
              <a:t>5</a:t>
            </a:fld>
            <a:endParaRPr lang="en-US" dirty="0"/>
          </a:p>
        </p:txBody>
      </p:sp>
    </p:spTree>
    <p:extLst>
      <p:ext uri="{BB962C8B-B14F-4D97-AF65-F5344CB8AC3E}">
        <p14:creationId xmlns:p14="http://schemas.microsoft.com/office/powerpoint/2010/main" val="2558965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E9411-BE58-4987-A020-B2D9DA5C9E23}"/>
              </a:ext>
            </a:extLst>
          </p:cNvPr>
          <p:cNvSpPr>
            <a:spLocks noGrp="1"/>
          </p:cNvSpPr>
          <p:nvPr>
            <p:ph type="title"/>
          </p:nvPr>
        </p:nvSpPr>
        <p:spPr/>
        <p:txBody>
          <a:bodyPr/>
          <a:lstStyle/>
          <a:p>
            <a:r>
              <a:rPr lang="en-US" dirty="0"/>
              <a:t>Contribution of this research</a:t>
            </a:r>
          </a:p>
        </p:txBody>
      </p:sp>
      <p:sp>
        <p:nvSpPr>
          <p:cNvPr id="3" name="Content Placeholder 2">
            <a:extLst>
              <a:ext uri="{FF2B5EF4-FFF2-40B4-BE49-F238E27FC236}">
                <a16:creationId xmlns:a16="http://schemas.microsoft.com/office/drawing/2014/main" id="{0FFF3E92-11E8-4DC9-846B-DA81717528FE}"/>
              </a:ext>
            </a:extLst>
          </p:cNvPr>
          <p:cNvSpPr>
            <a:spLocks noGrp="1"/>
          </p:cNvSpPr>
          <p:nvPr>
            <p:ph idx="1"/>
          </p:nvPr>
        </p:nvSpPr>
        <p:spPr>
          <a:xfrm>
            <a:off x="457200" y="1662827"/>
            <a:ext cx="8229600" cy="3786267"/>
          </a:xfrm>
        </p:spPr>
        <p:txBody>
          <a:bodyPr>
            <a:normAutofit/>
          </a:bodyPr>
          <a:lstStyle/>
          <a:p>
            <a:pPr marL="514350" indent="-514350">
              <a:buFont typeface="+mj-lt"/>
              <a:buAutoNum type="romanUcPeriod"/>
            </a:pPr>
            <a:r>
              <a:rPr lang="en-US" sz="2000" dirty="0"/>
              <a:t>We compare nine common algorithms used in the literature for inferring a person’s gender</a:t>
            </a:r>
          </a:p>
          <a:p>
            <a:pPr marL="514350" indent="-514350">
              <a:buFont typeface="+mj-lt"/>
              <a:buAutoNum type="romanUcPeriod"/>
            </a:pPr>
            <a:endParaRPr lang="en-US" sz="2000" dirty="0"/>
          </a:p>
          <a:p>
            <a:pPr marL="514350" indent="-514350">
              <a:buFont typeface="+mj-lt"/>
              <a:buAutoNum type="romanUcPeriod"/>
            </a:pPr>
            <a:r>
              <a:rPr lang="en-US" sz="2000" dirty="0"/>
              <a:t>We use a ground truth dataset based on the gender reported by USPTO patent examiners</a:t>
            </a:r>
          </a:p>
          <a:p>
            <a:pPr marL="514350" indent="-514350">
              <a:buFont typeface="+mj-lt"/>
              <a:buAutoNum type="romanUcPeriod"/>
            </a:pPr>
            <a:endParaRPr lang="en-US" sz="2000" dirty="0"/>
          </a:p>
          <a:p>
            <a:pPr marL="514350" indent="-514350">
              <a:buFont typeface="+mj-lt"/>
              <a:buAutoNum type="romanUcPeriod"/>
            </a:pPr>
            <a:r>
              <a:rPr lang="en-US" sz="2000" dirty="0"/>
              <a:t>We conduct a sensitivity analysis of </a:t>
            </a:r>
            <a:r>
              <a:rPr lang="en-US" sz="2000" dirty="0" err="1"/>
              <a:t>PatentsView</a:t>
            </a:r>
            <a:r>
              <a:rPr lang="en-US" sz="2000" dirty="0"/>
              <a:t> approach for Asian names</a:t>
            </a:r>
          </a:p>
        </p:txBody>
      </p:sp>
      <p:sp>
        <p:nvSpPr>
          <p:cNvPr id="4" name="Slide Number Placeholder 3">
            <a:extLst>
              <a:ext uri="{FF2B5EF4-FFF2-40B4-BE49-F238E27FC236}">
                <a16:creationId xmlns:a16="http://schemas.microsoft.com/office/drawing/2014/main" id="{B2D5C79A-4BF7-4835-BD43-A75AFC413BE0}"/>
              </a:ext>
            </a:extLst>
          </p:cNvPr>
          <p:cNvSpPr>
            <a:spLocks noGrp="1"/>
          </p:cNvSpPr>
          <p:nvPr>
            <p:ph type="sldNum" sz="quarter" idx="10"/>
          </p:nvPr>
        </p:nvSpPr>
        <p:spPr/>
        <p:txBody>
          <a:bodyPr/>
          <a:lstStyle/>
          <a:p>
            <a:fld id="{1D648693-0942-45E9-83AE-76FC568F9452}" type="slidenum">
              <a:rPr lang="en-US" smtClean="0"/>
              <a:pPr/>
              <a:t>6</a:t>
            </a:fld>
            <a:endParaRPr lang="en-US" dirty="0"/>
          </a:p>
        </p:txBody>
      </p:sp>
    </p:spTree>
    <p:extLst>
      <p:ext uri="{BB962C8B-B14F-4D97-AF65-F5344CB8AC3E}">
        <p14:creationId xmlns:p14="http://schemas.microsoft.com/office/powerpoint/2010/main" val="2575521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DDC3B-DC5E-4592-BE90-8D7FF255BF22}"/>
              </a:ext>
            </a:extLst>
          </p:cNvPr>
          <p:cNvSpPr>
            <a:spLocks noGrp="1"/>
          </p:cNvSpPr>
          <p:nvPr>
            <p:ph type="title"/>
          </p:nvPr>
        </p:nvSpPr>
        <p:spPr>
          <a:xfrm>
            <a:off x="495302" y="672180"/>
            <a:ext cx="8229600" cy="798056"/>
          </a:xfrm>
        </p:spPr>
        <p:txBody>
          <a:bodyPr>
            <a:normAutofit/>
          </a:bodyPr>
          <a:lstStyle/>
          <a:p>
            <a:r>
              <a:rPr lang="en-US" dirty="0"/>
              <a:t>The nine approaches</a:t>
            </a:r>
            <a:endParaRPr lang="en-US" sz="4400" dirty="0"/>
          </a:p>
        </p:txBody>
      </p:sp>
      <p:sp>
        <p:nvSpPr>
          <p:cNvPr id="3" name="Content Placeholder 2">
            <a:extLst>
              <a:ext uri="{FF2B5EF4-FFF2-40B4-BE49-F238E27FC236}">
                <a16:creationId xmlns:a16="http://schemas.microsoft.com/office/drawing/2014/main" id="{8840FD07-ABDB-4740-824C-E786DCF75341}"/>
              </a:ext>
            </a:extLst>
          </p:cNvPr>
          <p:cNvSpPr>
            <a:spLocks noGrp="1"/>
          </p:cNvSpPr>
          <p:nvPr>
            <p:ph sz="half" idx="1"/>
          </p:nvPr>
        </p:nvSpPr>
        <p:spPr>
          <a:xfrm>
            <a:off x="495300" y="1701666"/>
            <a:ext cx="4038600" cy="3341153"/>
          </a:xfrm>
        </p:spPr>
        <p:txBody>
          <a:bodyPr>
            <a:normAutofit/>
          </a:bodyPr>
          <a:lstStyle/>
          <a:p>
            <a:pPr marL="457200" indent="-457200">
              <a:buFont typeface="+mj-lt"/>
              <a:buAutoNum type="arabicPeriod"/>
            </a:pPr>
            <a:r>
              <a:rPr lang="en-US" sz="2400" dirty="0"/>
              <a:t>PatentsView</a:t>
            </a:r>
          </a:p>
          <a:p>
            <a:pPr marL="457200" indent="-457200">
              <a:buFont typeface="+mj-lt"/>
              <a:buAutoNum type="arabicPeriod"/>
            </a:pPr>
            <a:r>
              <a:rPr lang="en-US" sz="2400" dirty="0"/>
              <a:t>WIPO 1.0</a:t>
            </a:r>
          </a:p>
          <a:p>
            <a:pPr marL="457200" indent="-457200">
              <a:buFont typeface="+mj-lt"/>
              <a:buAutoNum type="arabicPeriod"/>
            </a:pPr>
            <a:r>
              <a:rPr lang="en-US" sz="2400" dirty="0"/>
              <a:t>WIPO 1.0GNR</a:t>
            </a:r>
          </a:p>
          <a:p>
            <a:pPr marL="457200" indent="-457200">
              <a:buFont typeface="+mj-lt"/>
              <a:buAutoNum type="arabicPeriod"/>
            </a:pPr>
            <a:r>
              <a:rPr lang="en-US" sz="2400" dirty="0"/>
              <a:t>WIPO 2.0</a:t>
            </a:r>
          </a:p>
          <a:p>
            <a:pPr marL="457200" indent="-457200">
              <a:buFont typeface="+mj-lt"/>
              <a:buAutoNum type="arabicPeriod"/>
            </a:pPr>
            <a:r>
              <a:rPr lang="en-US" sz="2400" dirty="0"/>
              <a:t>WIPO 2.0GNR</a:t>
            </a:r>
          </a:p>
        </p:txBody>
      </p:sp>
      <p:sp>
        <p:nvSpPr>
          <p:cNvPr id="5" name="Content Placeholder 4">
            <a:extLst>
              <a:ext uri="{FF2B5EF4-FFF2-40B4-BE49-F238E27FC236}">
                <a16:creationId xmlns:a16="http://schemas.microsoft.com/office/drawing/2014/main" id="{852A19E9-1860-420B-BDC0-D72AFBC26AFA}"/>
              </a:ext>
            </a:extLst>
          </p:cNvPr>
          <p:cNvSpPr>
            <a:spLocks noGrp="1"/>
          </p:cNvSpPr>
          <p:nvPr>
            <p:ph sz="half" idx="2"/>
          </p:nvPr>
        </p:nvSpPr>
        <p:spPr>
          <a:xfrm>
            <a:off x="4610102" y="1701667"/>
            <a:ext cx="4038600" cy="3136056"/>
          </a:xfrm>
        </p:spPr>
        <p:txBody>
          <a:bodyPr>
            <a:normAutofit/>
          </a:bodyPr>
          <a:lstStyle/>
          <a:p>
            <a:pPr marL="514350" indent="-514350">
              <a:buFont typeface="+mj-lt"/>
              <a:buAutoNum type="arabicPeriod" startAt="6"/>
            </a:pPr>
            <a:r>
              <a:rPr lang="en-US" sz="2400" dirty="0"/>
              <a:t>WIPO 2.0GNRname</a:t>
            </a:r>
          </a:p>
          <a:p>
            <a:pPr marL="514350" indent="-514350">
              <a:buFont typeface="+mj-lt"/>
              <a:buAutoNum type="arabicPeriod" startAt="6"/>
            </a:pPr>
            <a:r>
              <a:rPr lang="en-US" sz="2400" dirty="0"/>
              <a:t>Gender API</a:t>
            </a:r>
          </a:p>
          <a:p>
            <a:pPr marL="514350" indent="-514350">
              <a:buFont typeface="+mj-lt"/>
              <a:buAutoNum type="arabicPeriod" startAt="6"/>
            </a:pPr>
            <a:r>
              <a:rPr lang="en-US" sz="2400" dirty="0"/>
              <a:t>Gender API country</a:t>
            </a:r>
          </a:p>
          <a:p>
            <a:pPr marL="514350" indent="-514350">
              <a:buFont typeface="+mj-lt"/>
              <a:buAutoNum type="arabicPeriod" startAt="6"/>
            </a:pPr>
            <a:r>
              <a:rPr lang="en-US" sz="2400" dirty="0"/>
              <a:t>Social Security Administration</a:t>
            </a:r>
          </a:p>
        </p:txBody>
      </p:sp>
      <p:sp>
        <p:nvSpPr>
          <p:cNvPr id="4" name="Slide Number Placeholder 3">
            <a:extLst>
              <a:ext uri="{FF2B5EF4-FFF2-40B4-BE49-F238E27FC236}">
                <a16:creationId xmlns:a16="http://schemas.microsoft.com/office/drawing/2014/main" id="{D3679588-FABD-41A5-B0CC-A021F04AE44B}"/>
              </a:ext>
            </a:extLst>
          </p:cNvPr>
          <p:cNvSpPr>
            <a:spLocks noGrp="1"/>
          </p:cNvSpPr>
          <p:nvPr>
            <p:ph type="sldNum" sz="quarter" idx="10"/>
          </p:nvPr>
        </p:nvSpPr>
        <p:spPr/>
        <p:txBody>
          <a:bodyPr/>
          <a:lstStyle/>
          <a:p>
            <a:fld id="{1D648693-0942-45E9-83AE-76FC568F9452}" type="slidenum">
              <a:rPr lang="en-US" smtClean="0"/>
              <a:pPr/>
              <a:t>7</a:t>
            </a:fld>
            <a:endParaRPr lang="en-US" dirty="0"/>
          </a:p>
        </p:txBody>
      </p:sp>
    </p:spTree>
    <p:extLst>
      <p:ext uri="{BB962C8B-B14F-4D97-AF65-F5344CB8AC3E}">
        <p14:creationId xmlns:p14="http://schemas.microsoft.com/office/powerpoint/2010/main" val="641265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2D73E-9E11-4851-BA3C-A14DF936FBB9}"/>
              </a:ext>
            </a:extLst>
          </p:cNvPr>
          <p:cNvSpPr>
            <a:spLocks noGrp="1"/>
          </p:cNvSpPr>
          <p:nvPr>
            <p:ph type="title"/>
          </p:nvPr>
        </p:nvSpPr>
        <p:spPr>
          <a:xfrm>
            <a:off x="457200" y="456209"/>
            <a:ext cx="8229600" cy="482689"/>
          </a:xfrm>
        </p:spPr>
        <p:txBody>
          <a:bodyPr>
            <a:normAutofit fontScale="90000"/>
          </a:bodyPr>
          <a:lstStyle/>
          <a:p>
            <a:r>
              <a:rPr lang="en-US" sz="2700" dirty="0"/>
              <a:t>1. </a:t>
            </a:r>
            <a:r>
              <a:rPr lang="en-US" sz="2700" dirty="0" err="1"/>
              <a:t>PatentsView</a:t>
            </a:r>
            <a:r>
              <a:rPr lang="en-US" sz="2700" dirty="0"/>
              <a:t>: </a:t>
            </a:r>
            <a:br>
              <a:rPr lang="en-US" dirty="0"/>
            </a:br>
            <a:endParaRPr lang="en-US" dirty="0"/>
          </a:p>
        </p:txBody>
      </p:sp>
      <p:sp>
        <p:nvSpPr>
          <p:cNvPr id="3" name="Content Placeholder 2">
            <a:extLst>
              <a:ext uri="{FF2B5EF4-FFF2-40B4-BE49-F238E27FC236}">
                <a16:creationId xmlns:a16="http://schemas.microsoft.com/office/drawing/2014/main" id="{CCA15995-3907-4EE0-8589-C5465288041E}"/>
              </a:ext>
            </a:extLst>
          </p:cNvPr>
          <p:cNvSpPr>
            <a:spLocks noGrp="1"/>
          </p:cNvSpPr>
          <p:nvPr>
            <p:ph idx="1"/>
          </p:nvPr>
        </p:nvSpPr>
        <p:spPr>
          <a:xfrm>
            <a:off x="310661" y="1193241"/>
            <a:ext cx="8522677" cy="4153116"/>
          </a:xfrm>
        </p:spPr>
        <p:txBody>
          <a:bodyPr>
            <a:normAutofit lnSpcReduction="10000"/>
          </a:bodyPr>
          <a:lstStyle/>
          <a:p>
            <a:pPr marL="0" indent="0" algn="just">
              <a:lnSpc>
                <a:spcPct val="140000"/>
              </a:lnSpc>
              <a:buNone/>
            </a:pPr>
            <a:r>
              <a:rPr lang="en-US" sz="1500" b="1" dirty="0">
                <a:solidFill>
                  <a:schemeClr val="accent1"/>
                </a:solidFill>
                <a:latin typeface="+mj-lt"/>
                <a:cs typeface="Segoe UI Semibold" panose="020B0702040204020203" pitchFamily="34" charset="0"/>
              </a:rPr>
              <a:t>Tier 1:</a:t>
            </a:r>
            <a:r>
              <a:rPr lang="en-US" sz="1400" b="1" dirty="0">
                <a:latin typeface="+mj-lt"/>
                <a:cs typeface="Segoe UI Semibold" panose="020B0702040204020203" pitchFamily="34" charset="0"/>
              </a:rPr>
              <a:t> </a:t>
            </a:r>
            <a:r>
              <a:rPr lang="en-US" sz="1400" dirty="0">
                <a:latin typeface="+mn-lt"/>
              </a:rPr>
              <a:t>Uses the IBM Global Name Recognition (GNR) database to classify inventors using their first name.	 Names are attributed if the probability associated with their name is equal to or greater than 97%.		 The threshold is	reduced to 95% for popular first names in the GNR library.</a:t>
            </a:r>
          </a:p>
          <a:p>
            <a:pPr marL="0" indent="0" algn="just">
              <a:lnSpc>
                <a:spcPct val="140000"/>
              </a:lnSpc>
              <a:buNone/>
            </a:pPr>
            <a:endParaRPr lang="en-US" sz="1400" dirty="0">
              <a:latin typeface="+mn-lt"/>
            </a:endParaRPr>
          </a:p>
          <a:p>
            <a:pPr marL="800100" lvl="2" indent="0" algn="just">
              <a:lnSpc>
                <a:spcPct val="140000"/>
              </a:lnSpc>
              <a:buNone/>
            </a:pPr>
            <a:r>
              <a:rPr lang="en-US" sz="1500" b="1" dirty="0">
                <a:solidFill>
                  <a:schemeClr val="accent1"/>
                </a:solidFill>
                <a:latin typeface="+mj-lt"/>
                <a:cs typeface="Segoe UI Semibold" panose="020B0702040204020203" pitchFamily="34" charset="0"/>
              </a:rPr>
              <a:t>Tier 2:</a:t>
            </a:r>
            <a:r>
              <a:rPr lang="en-US" sz="1400" b="1" dirty="0">
                <a:latin typeface="+mn-lt"/>
                <a:cs typeface="Segoe UI Semibold" panose="020B0702040204020203" pitchFamily="34" charset="0"/>
              </a:rPr>
              <a:t> </a:t>
            </a:r>
            <a:r>
              <a:rPr lang="en-US" sz="1400" dirty="0">
                <a:latin typeface="+mn-lt"/>
              </a:rPr>
              <a:t>Still uses the GNR database, but only for country-name correlations. Country of origin is		assigned to the country with the highest correlation. Then, a gender is assigned to each			inventor, conditional on the gender information provided by the World Gender-Name			Dictionary (WGND 1.0).</a:t>
            </a:r>
          </a:p>
          <a:p>
            <a:pPr marL="800100" lvl="2" indent="0" algn="just">
              <a:lnSpc>
                <a:spcPct val="140000"/>
              </a:lnSpc>
              <a:buNone/>
            </a:pPr>
            <a:endParaRPr lang="en-US" sz="1400" dirty="0">
              <a:latin typeface="+mn-lt"/>
            </a:endParaRPr>
          </a:p>
          <a:p>
            <a:pPr marL="1714500" lvl="4" indent="0" algn="just">
              <a:lnSpc>
                <a:spcPct val="140000"/>
              </a:lnSpc>
              <a:buNone/>
            </a:pPr>
            <a:r>
              <a:rPr lang="en-US" sz="1500" b="1" dirty="0">
                <a:solidFill>
                  <a:schemeClr val="accent1"/>
                </a:solidFill>
                <a:latin typeface="+mj-lt"/>
                <a:cs typeface="Segoe UI Semibold" panose="020B0702040204020203" pitchFamily="34" charset="0"/>
              </a:rPr>
              <a:t>Tier 3:</a:t>
            </a:r>
            <a:r>
              <a:rPr lang="en-US" sz="1500" b="1" dirty="0">
                <a:latin typeface="+mj-lt"/>
                <a:cs typeface="Segoe UI Semibold" panose="020B0702040204020203" pitchFamily="34" charset="0"/>
              </a:rPr>
              <a:t> </a:t>
            </a:r>
            <a:r>
              <a:rPr lang="en-US" sz="1400" dirty="0">
                <a:latin typeface="+mn-lt"/>
                <a:cs typeface="Segoe UI Semibold" panose="020B0702040204020203" pitchFamily="34" charset="0"/>
              </a:rPr>
              <a:t>Uses same GNR process from tier 1, but decreases the thresholds for Asian-			origin names</a:t>
            </a:r>
            <a:r>
              <a:rPr lang="en-US" sz="1400" dirty="0">
                <a:latin typeface="+mn-lt"/>
              </a:rPr>
              <a:t> (chiefly China, Singapore, Taiwan, Macao, Hong Kong, Korea			and India).</a:t>
            </a:r>
          </a:p>
          <a:p>
            <a:pPr>
              <a:lnSpc>
                <a:spcPct val="140000"/>
              </a:lnSpc>
            </a:pPr>
            <a:endParaRPr lang="en-US" dirty="0"/>
          </a:p>
        </p:txBody>
      </p:sp>
      <p:sp>
        <p:nvSpPr>
          <p:cNvPr id="4" name="Slide Number Placeholder 3">
            <a:extLst>
              <a:ext uri="{FF2B5EF4-FFF2-40B4-BE49-F238E27FC236}">
                <a16:creationId xmlns:a16="http://schemas.microsoft.com/office/drawing/2014/main" id="{6C8EB025-CC84-40C5-BDFD-99F00522626E}"/>
              </a:ext>
            </a:extLst>
          </p:cNvPr>
          <p:cNvSpPr>
            <a:spLocks noGrp="1"/>
          </p:cNvSpPr>
          <p:nvPr>
            <p:ph type="sldNum" sz="quarter" idx="10"/>
          </p:nvPr>
        </p:nvSpPr>
        <p:spPr/>
        <p:txBody>
          <a:bodyPr/>
          <a:lstStyle/>
          <a:p>
            <a:fld id="{1D648693-0942-45E9-83AE-76FC568F9452}" type="slidenum">
              <a:rPr lang="en-US" smtClean="0"/>
              <a:pPr/>
              <a:t>8</a:t>
            </a:fld>
            <a:endParaRPr lang="en-US" dirty="0"/>
          </a:p>
        </p:txBody>
      </p:sp>
    </p:spTree>
    <p:extLst>
      <p:ext uri="{BB962C8B-B14F-4D97-AF65-F5344CB8AC3E}">
        <p14:creationId xmlns:p14="http://schemas.microsoft.com/office/powerpoint/2010/main" val="3387894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80B9F6-1BF8-49D4-87F8-20F5F4F92B63}"/>
              </a:ext>
            </a:extLst>
          </p:cNvPr>
          <p:cNvSpPr>
            <a:spLocks noGrp="1"/>
          </p:cNvSpPr>
          <p:nvPr>
            <p:ph idx="1"/>
          </p:nvPr>
        </p:nvSpPr>
        <p:spPr>
          <a:xfrm>
            <a:off x="363416" y="1393490"/>
            <a:ext cx="8229600" cy="4707869"/>
          </a:xfrm>
        </p:spPr>
        <p:txBody>
          <a:bodyPr>
            <a:normAutofit/>
          </a:bodyPr>
          <a:lstStyle/>
          <a:p>
            <a:pPr marL="514350" indent="-514350">
              <a:buFont typeface="+mj-lt"/>
              <a:buAutoNum type="arabicPeriod" startAt="2"/>
            </a:pPr>
            <a:r>
              <a:rPr lang="en-US" sz="2400" b="1" dirty="0"/>
              <a:t>WIPO 1.0:</a:t>
            </a:r>
          </a:p>
          <a:p>
            <a:pPr marL="457200" lvl="1" indent="0">
              <a:buNone/>
            </a:pPr>
            <a:r>
              <a:rPr lang="en-US" sz="1800" dirty="0"/>
              <a:t>Matches people’s names to WGND 1.0, but assigned the United States as the country of origin for people in our test data, hence it ignores any possible ancestry information from the surname. </a:t>
            </a:r>
          </a:p>
          <a:p>
            <a:pPr marL="457200" lvl="1" indent="0">
              <a:buNone/>
            </a:pPr>
            <a:endParaRPr lang="en-US" sz="1600" dirty="0"/>
          </a:p>
          <a:p>
            <a:pPr marL="514350" indent="-514350">
              <a:buFont typeface="+mj-lt"/>
              <a:buAutoNum type="arabicPeriod" startAt="3"/>
            </a:pPr>
            <a:r>
              <a:rPr lang="en-US" sz="2400" b="1" dirty="0"/>
              <a:t>WIPO 1.0GNR:</a:t>
            </a:r>
          </a:p>
          <a:p>
            <a:pPr marL="457200" lvl="1" indent="0">
              <a:buNone/>
            </a:pPr>
            <a:r>
              <a:rPr lang="en-US" sz="1800" dirty="0"/>
              <a:t>Departs from it by inferring each person’s  country of origin from the IBM-GNR database rather than presuming it to be the United States for all of them.</a:t>
            </a:r>
          </a:p>
          <a:p>
            <a:endParaRPr lang="en-US" dirty="0"/>
          </a:p>
        </p:txBody>
      </p:sp>
      <p:sp>
        <p:nvSpPr>
          <p:cNvPr id="4" name="Slide Number Placeholder 3">
            <a:extLst>
              <a:ext uri="{FF2B5EF4-FFF2-40B4-BE49-F238E27FC236}">
                <a16:creationId xmlns:a16="http://schemas.microsoft.com/office/drawing/2014/main" id="{A1E2BBFF-B1A6-44C6-B573-4EF27023B73A}"/>
              </a:ext>
            </a:extLst>
          </p:cNvPr>
          <p:cNvSpPr>
            <a:spLocks noGrp="1"/>
          </p:cNvSpPr>
          <p:nvPr>
            <p:ph type="sldNum" sz="quarter" idx="10"/>
          </p:nvPr>
        </p:nvSpPr>
        <p:spPr/>
        <p:txBody>
          <a:bodyPr/>
          <a:lstStyle/>
          <a:p>
            <a:fld id="{1D648693-0942-45E9-83AE-76FC568F9452}" type="slidenum">
              <a:rPr lang="en-US" smtClean="0"/>
              <a:pPr/>
              <a:t>9</a:t>
            </a:fld>
            <a:endParaRPr lang="en-US" dirty="0"/>
          </a:p>
        </p:txBody>
      </p:sp>
    </p:spTree>
    <p:extLst>
      <p:ext uri="{BB962C8B-B14F-4D97-AF65-F5344CB8AC3E}">
        <p14:creationId xmlns:p14="http://schemas.microsoft.com/office/powerpoint/2010/main" val="2050593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rand master navy">
  <a:themeElements>
    <a:clrScheme name="USPTO Colors">
      <a:dk1>
        <a:sysClr val="windowText" lastClr="000000"/>
      </a:dk1>
      <a:lt1>
        <a:sysClr val="window" lastClr="FFFFFF"/>
      </a:lt1>
      <a:dk2>
        <a:srgbClr val="003865"/>
      </a:dk2>
      <a:lt2>
        <a:srgbClr val="9BB8D3"/>
      </a:lt2>
      <a:accent1>
        <a:srgbClr val="004C97"/>
      </a:accent1>
      <a:accent2>
        <a:srgbClr val="009CDE"/>
      </a:accent2>
      <a:accent3>
        <a:srgbClr val="7A9A01"/>
      </a:accent3>
      <a:accent4>
        <a:srgbClr val="671E75"/>
      </a:accent4>
      <a:accent5>
        <a:srgbClr val="F3D54E"/>
      </a:accent5>
      <a:accent6>
        <a:srgbClr val="A6192E"/>
      </a:accent6>
      <a:hlink>
        <a:srgbClr val="004C97"/>
      </a:hlink>
      <a:folHlink>
        <a:srgbClr val="4F81BD"/>
      </a:folHlink>
    </a:clrScheme>
    <a:fontScheme name="USPTO Brand">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rand master green revised 2-21 [Read-Only]" id="{105BBE44-F23A-41E7-82E9-2BD8557331CD}" vid="{05E0299D-E9C4-40AB-B478-1D97A4121CFB}"/>
    </a:ext>
  </a:extLst>
</a:theme>
</file>

<file path=ppt/theme/theme2.xml><?xml version="1.0" encoding="utf-8"?>
<a:theme xmlns:a="http://schemas.openxmlformats.org/drawingml/2006/main" name="Brand master navy no logo">
  <a:themeElements>
    <a:clrScheme name="USPTO Colors">
      <a:dk1>
        <a:sysClr val="windowText" lastClr="000000"/>
      </a:dk1>
      <a:lt1>
        <a:sysClr val="window" lastClr="FFFFFF"/>
      </a:lt1>
      <a:dk2>
        <a:srgbClr val="003865"/>
      </a:dk2>
      <a:lt2>
        <a:srgbClr val="9BB8D3"/>
      </a:lt2>
      <a:accent1>
        <a:srgbClr val="004C97"/>
      </a:accent1>
      <a:accent2>
        <a:srgbClr val="009CDE"/>
      </a:accent2>
      <a:accent3>
        <a:srgbClr val="7A9A01"/>
      </a:accent3>
      <a:accent4>
        <a:srgbClr val="671E75"/>
      </a:accent4>
      <a:accent5>
        <a:srgbClr val="F3D54E"/>
      </a:accent5>
      <a:accent6>
        <a:srgbClr val="A6192E"/>
      </a:accent6>
      <a:hlink>
        <a:srgbClr val="004C97"/>
      </a:hlink>
      <a:folHlink>
        <a:srgbClr val="4F81BD"/>
      </a:folHlink>
    </a:clrScheme>
    <a:fontScheme name="USPTO Brand 1">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rand master green revised 2-21 [Read-Only]" id="{105BBE44-F23A-41E7-82E9-2BD8557331CD}" vid="{3589840E-77C3-4238-B5B6-009C5B59522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5AE3D1135F4E41AB498540A40487BD" ma:contentTypeVersion="16" ma:contentTypeDescription="Create a new document." ma:contentTypeScope="" ma:versionID="e12403c31acac8bd87567a5eb6d8d393">
  <xsd:schema xmlns:xsd="http://www.w3.org/2001/XMLSchema" xmlns:xs="http://www.w3.org/2001/XMLSchema" xmlns:p="http://schemas.microsoft.com/office/2006/metadata/properties" xmlns:ns2="7a2657dd-b8a5-4c99-8d51-b0b9d254c989" xmlns:ns3="5ba80a41-9917-4a22-8f13-cb051ddce64c" targetNamespace="http://schemas.microsoft.com/office/2006/metadata/properties" ma:root="true" ma:fieldsID="7704fff892d3eff62f8741d377d9f709" ns2:_="" ns3:_="">
    <xsd:import namespace="7a2657dd-b8a5-4c99-8d51-b0b9d254c989"/>
    <xsd:import namespace="5ba80a41-9917-4a22-8f13-cb051ddce6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657dd-b8a5-4c99-8d51-b0b9d254c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5ba80a41-9917-4a22-8f13-cb051ddce64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ceef030-0fd2-4c4f-af00-feafa4f18198}" ma:internalName="TaxCatchAll" ma:showField="CatchAllData" ma:web="5ba80a41-9917-4a22-8f13-cb051ddce6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7a2657dd-b8a5-4c99-8d51-b0b9d254c989">
      <Terms xmlns="http://schemas.microsoft.com/office/infopath/2007/PartnerControls"/>
    </lcf76f155ced4ddcb4097134ff3c332f>
    <TaxCatchAll xmlns="5ba80a41-9917-4a22-8f13-cb051ddce64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77CF5DD-EA17-4E24-A539-D18018AD3513}"/>
</file>

<file path=customXml/itemProps2.xml><?xml version="1.0" encoding="utf-8"?>
<ds:datastoreItem xmlns:ds="http://schemas.openxmlformats.org/officeDocument/2006/customXml" ds:itemID="{F119F4B2-56E2-4EE5-B0BD-17D37DE167EE}">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7ADDC061-D513-471F-BE03-B12A5B7A2C0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Brand master green revised 2-21</Template>
  <TotalTime>5786</TotalTime>
  <Words>1738</Words>
  <Application>Microsoft Office PowerPoint</Application>
  <PresentationFormat>On-screen Show (16:10)</PresentationFormat>
  <Paragraphs>559</Paragraphs>
  <Slides>24</Slides>
  <Notes>0</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24</vt:i4>
      </vt:variant>
    </vt:vector>
  </HeadingPairs>
  <TitlesOfParts>
    <vt:vector size="34" baseType="lpstr">
      <vt:lpstr>Arial</vt:lpstr>
      <vt:lpstr>Cambria Math</vt:lpstr>
      <vt:lpstr>Courier New</vt:lpstr>
      <vt:lpstr>Segoe UI</vt:lpstr>
      <vt:lpstr>Segoe UI Light</vt:lpstr>
      <vt:lpstr>Segoe UI Semibold</vt:lpstr>
      <vt:lpstr>Wingdings</vt:lpstr>
      <vt:lpstr>Brand master navy</vt:lpstr>
      <vt:lpstr>Brand master navy no logo</vt:lpstr>
      <vt:lpstr>Macro-Enabled Worksheet</vt:lpstr>
      <vt:lpstr>PowerPoint Presentation</vt:lpstr>
      <vt:lpstr>Assessing approaches for identifying the gender of inventors on patents</vt:lpstr>
      <vt:lpstr>Why is learning about gender important?</vt:lpstr>
      <vt:lpstr>The problem:  Demographic data is not available in many cases, especially with administrative data</vt:lpstr>
      <vt:lpstr>Many different organizations, many different applications</vt:lpstr>
      <vt:lpstr>Contribution of this research</vt:lpstr>
      <vt:lpstr>The nine approaches</vt:lpstr>
      <vt:lpstr>1. PatentsView:  </vt:lpstr>
      <vt:lpstr>PowerPoint Presentation</vt:lpstr>
      <vt:lpstr>PowerPoint Presentation</vt:lpstr>
      <vt:lpstr>PowerPoint Presentation</vt:lpstr>
      <vt:lpstr>Comparing models</vt:lpstr>
      <vt:lpstr>Evaluation metrics for men (shown) and women</vt:lpstr>
      <vt:lpstr>PowerPoint Presentation</vt:lpstr>
      <vt:lpstr>PowerPoint Presentation</vt:lpstr>
      <vt:lpstr>PowerPoint Presentation</vt:lpstr>
      <vt:lpstr>PowerPoint Presentation</vt:lpstr>
      <vt:lpstr>Sensitivity analysis</vt:lpstr>
      <vt:lpstr>PowerPoint Presentation</vt:lpstr>
      <vt:lpstr>PowerPoint Presentation</vt:lpstr>
      <vt:lpstr>PowerPoint Presentation</vt:lpstr>
      <vt:lpstr>PowerPoint Presentation</vt:lpstr>
      <vt:lpstr>Summary   </vt:lpstr>
      <vt:lpstr>PowerPoint Presentation</vt:lpstr>
    </vt:vector>
  </TitlesOfParts>
  <Company>United States Patent and Trademark Office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Saksena, Michelle</dc:creator>
  <cp:lastModifiedBy>Saksena, Michelle</cp:lastModifiedBy>
  <cp:revision>94</cp:revision>
  <cp:lastPrinted>2022-08-24T14:49:24Z</cp:lastPrinted>
  <dcterms:created xsi:type="dcterms:W3CDTF">2022-07-18T19:46:34Z</dcterms:created>
  <dcterms:modified xsi:type="dcterms:W3CDTF">2022-08-26T13:08:39Z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0x010100D45AE3D1135F4E41AB498540A40487BD</vt:lpwstr>
  </property>
</Properties>
</file>

<file path=docProps/thumbnail.jpeg>
</file>